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86842B-A0A7-4E85-B475-823A7EA30A21}">
  <a:tblStyle styleId="{CF86842B-A0A7-4E85-B475-823A7EA30A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441846c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441846c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455c8bc1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455c8bc1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7d4a64f8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27d4a64f8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7d4a64f8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7d4a64f8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7d4a64f8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7d4a64f8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7d4a64f8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27d4a64f8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455c8bc1e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455c8bc1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27d4a64f8b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27d4a64f8b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27d4a64f8b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27d4a64f8b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7d4a64f8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27d4a64f8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7d4a64f8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27d4a64f8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441846c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441846c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27d4a64f8b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27d4a64f8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27d4a64f8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27d4a64f8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7d4a64f8b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27d4a64f8b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7d4a64f8b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27d4a64f8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27d4a64f8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27d4a64f8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27d4a64f8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27d4a64f8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27d4a64f8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27d4a64f8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27d4a64f8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27d4a64f8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27d4a64f8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27d4a64f8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27d4a64f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27d4a64f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441846c3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441846c3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27d4a64f8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27d4a64f8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27d4a64f8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27d4a64f8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27d4a64f8b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27d4a64f8b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1455c8bc1e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1455c8bc1e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2e1cbac7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2e1cbac7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2e1cbac700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32e1cbac700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2e1cbac700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32e1cbac700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2e1cbac700_0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32e1cbac700_0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2e1cbac700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32e1cbac700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2e1cbac70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2e1cbac70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441846c3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441846c3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2e1cbac700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2e1cbac70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2e1cbac70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2e1cbac70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2e1cbac70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2e1cbac70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2e1cbac700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2e1cbac700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2e1cbac70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2e1cbac70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2e1cbac70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2e1cbac70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2e1cbac70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2e1cbac70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2e1cbac700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2e1cbac700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1441846c3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1441846c3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1441846c3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1441846c3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441846c3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441846c3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441846c3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441846c3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455c8bc1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455c8bc1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455c8bc1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455c8bc1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455c8bc1e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455c8bc1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74742" y="375926"/>
            <a:ext cx="8297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74742" y="751632"/>
            <a:ext cx="8297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E7F86"/>
              </a:buClr>
              <a:buSzPts val="1200"/>
              <a:buFont typeface="Arial"/>
              <a:buNone/>
              <a:defRPr b="0" sz="1200">
                <a:solidFill>
                  <a:srgbClr val="7E7F8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5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/>
          <p:nvPr>
            <p:ph type="title"/>
          </p:nvPr>
        </p:nvSpPr>
        <p:spPr>
          <a:xfrm>
            <a:off x="311700" y="287300"/>
            <a:ext cx="85206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26"/>
          <p:cNvSpPr txBox="1"/>
          <p:nvPr>
            <p:ph idx="1" type="body"/>
          </p:nvPr>
        </p:nvSpPr>
        <p:spPr>
          <a:xfrm>
            <a:off x="311700" y="1094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᠆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595308" y="4827467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  <a:defRPr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flashinfer.ai/2024/02/02/cascade-inference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vllm-project/vllm/pull/11532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37.png"/><Relationship Id="rId5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vllm-project/vllm/tree/main/vllm/v1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Relationship Id="rId4" Type="http://schemas.openxmlformats.org/officeDocument/2006/relationships/image" Target="../media/image1.png"/><Relationship Id="rId5" Type="http://schemas.openxmlformats.org/officeDocument/2006/relationships/hyperlink" Target="https://github.com/vllm-project/vllm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7.png"/><Relationship Id="rId8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OpenRLHF/OpenRLHF" TargetMode="External"/><Relationship Id="rId4" Type="http://schemas.openxmlformats.org/officeDocument/2006/relationships/hyperlink" Target="https://github.com/volcengine/verl" TargetMode="External"/><Relationship Id="rId5" Type="http://schemas.openxmlformats.org/officeDocument/2006/relationships/hyperlink" Target="https://github.com/allenai/open-instruct" TargetMode="External"/><Relationship Id="rId6" Type="http://schemas.openxmlformats.org/officeDocument/2006/relationships/hyperlink" Target="https://github.com/hiyouga/LLaMA-Factory" TargetMode="External"/><Relationship Id="rId7" Type="http://schemas.openxmlformats.org/officeDocument/2006/relationships/hyperlink" Target="https://github.com/vllm-project/vllm/pull/11743" TargetMode="External"/><Relationship Id="rId8" Type="http://schemas.openxmlformats.org/officeDocument/2006/relationships/hyperlink" Target="https://github.com/vllm-project/vllm/pull/12084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20" Type="http://schemas.openxmlformats.org/officeDocument/2006/relationships/image" Target="../media/image35.png"/><Relationship Id="rId11" Type="http://schemas.openxmlformats.org/officeDocument/2006/relationships/image" Target="../media/image33.png"/><Relationship Id="rId22" Type="http://schemas.openxmlformats.org/officeDocument/2006/relationships/image" Target="../media/image41.png"/><Relationship Id="rId10" Type="http://schemas.openxmlformats.org/officeDocument/2006/relationships/image" Target="../media/image18.png"/><Relationship Id="rId21" Type="http://schemas.openxmlformats.org/officeDocument/2006/relationships/image" Target="../media/image26.png"/><Relationship Id="rId13" Type="http://schemas.openxmlformats.org/officeDocument/2006/relationships/image" Target="../media/image43.png"/><Relationship Id="rId24" Type="http://schemas.openxmlformats.org/officeDocument/2006/relationships/image" Target="../media/image32.png"/><Relationship Id="rId12" Type="http://schemas.openxmlformats.org/officeDocument/2006/relationships/image" Target="../media/image42.png"/><Relationship Id="rId23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5" Type="http://schemas.openxmlformats.org/officeDocument/2006/relationships/image" Target="../media/image38.png"/><Relationship Id="rId14" Type="http://schemas.openxmlformats.org/officeDocument/2006/relationships/image" Target="../media/image20.png"/><Relationship Id="rId17" Type="http://schemas.openxmlformats.org/officeDocument/2006/relationships/image" Target="../media/image45.png"/><Relationship Id="rId16" Type="http://schemas.openxmlformats.org/officeDocument/2006/relationships/image" Target="../media/image28.png"/><Relationship Id="rId5" Type="http://schemas.openxmlformats.org/officeDocument/2006/relationships/image" Target="../media/image23.png"/><Relationship Id="rId19" Type="http://schemas.openxmlformats.org/officeDocument/2006/relationships/image" Target="../media/image24.png"/><Relationship Id="rId6" Type="http://schemas.openxmlformats.org/officeDocument/2006/relationships/image" Target="../media/image31.png"/><Relationship Id="rId18" Type="http://schemas.openxmlformats.org/officeDocument/2006/relationships/image" Target="../media/image25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5" Type="http://schemas.openxmlformats.org/officeDocument/2006/relationships/hyperlink" Target="https://github.com/vllm-project/vllm" TargetMode="External"/><Relationship Id="rId6" Type="http://schemas.openxmlformats.org/officeDocument/2006/relationships/image" Target="../media/image36.png"/><Relationship Id="rId7" Type="http://schemas.openxmlformats.org/officeDocument/2006/relationships/image" Target="../media/image44.png"/><Relationship Id="rId8" Type="http://schemas.openxmlformats.org/officeDocument/2006/relationships/hyperlink" Target="https://slack.vllm.a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ctrTitle"/>
          </p:nvPr>
        </p:nvSpPr>
        <p:spPr>
          <a:xfrm>
            <a:off x="845100" y="5159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454545"/>
                </a:solidFill>
              </a:rPr>
              <a:t>V1 Update &amp; Q1 Roadmap</a:t>
            </a:r>
            <a:endParaRPr sz="4500"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1" name="Google Shape;111;p28"/>
          <p:cNvSpPr txBox="1"/>
          <p:nvPr>
            <p:ph idx="1" type="subTitle"/>
          </p:nvPr>
        </p:nvSpPr>
        <p:spPr>
          <a:xfrm>
            <a:off x="845100" y="2605525"/>
            <a:ext cx="7408800" cy="16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</a:rPr>
              <a:t>The vLLM Meetup </a:t>
            </a:r>
            <a:endParaRPr>
              <a:solidFill>
                <a:srgbClr val="4545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545"/>
                </a:solidFill>
              </a:rPr>
              <a:t>a</a:t>
            </a:r>
            <a:r>
              <a:rPr lang="en">
                <a:solidFill>
                  <a:srgbClr val="454545"/>
                </a:solidFill>
              </a:rPr>
              <a:t>t Google Cloud</a:t>
            </a:r>
            <a:endParaRPr>
              <a:solidFill>
                <a:srgbClr val="4545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545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54545"/>
                </a:solidFill>
              </a:rPr>
              <a:t>The vLLM Team</a:t>
            </a:r>
            <a:endParaRPr sz="2200">
              <a:solidFill>
                <a:srgbClr val="454545"/>
              </a:solidFill>
            </a:endParaRPr>
          </a:p>
        </p:txBody>
      </p:sp>
      <p:pic>
        <p:nvPicPr>
          <p:cNvPr id="112" name="Google Shape;112;p28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539199" y="49013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8"/>
          <p:cNvCxnSpPr/>
          <p:nvPr/>
        </p:nvCxnSpPr>
        <p:spPr>
          <a:xfrm>
            <a:off x="692700" y="1742525"/>
            <a:ext cx="0" cy="23418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" name="Google Shape;1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4150" y="3235750"/>
            <a:ext cx="1016175" cy="10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changes</a:t>
            </a:r>
            <a:r>
              <a:rPr lang="en"/>
              <a:t> in vLLM V1</a:t>
            </a:r>
            <a:endParaRPr/>
          </a:p>
        </p:txBody>
      </p:sp>
      <p:sp>
        <p:nvSpPr>
          <p:cNvPr id="195" name="Google Shape;19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7"/>
          <p:cNvSpPr txBox="1"/>
          <p:nvPr>
            <p:ph idx="1" type="body"/>
          </p:nvPr>
        </p:nvSpPr>
        <p:spPr>
          <a:xfrm>
            <a:off x="1088250" y="923725"/>
            <a:ext cx="6967500" cy="3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Optimized engine loop &amp; API server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Simplified scheduler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Clean implementation of distributed inference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Piecewise CUDA graphs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Engine Loop &amp; API Server</a:t>
            </a:r>
            <a:endParaRPr sz="1750"/>
          </a:p>
        </p:txBody>
      </p:sp>
      <p:sp>
        <p:nvSpPr>
          <p:cNvPr id="202" name="Google Shape;20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8"/>
          <p:cNvSpPr txBox="1"/>
          <p:nvPr>
            <p:ph idx="1" type="body"/>
          </p:nvPr>
        </p:nvSpPr>
        <p:spPr>
          <a:xfrm>
            <a:off x="919800" y="847675"/>
            <a:ext cx="7304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CC0100"/>
                </a:solidFill>
              </a:rPr>
              <a:t>Goal: Make sure GPU is not stalled</a:t>
            </a:r>
            <a:endParaRPr/>
          </a:p>
        </p:txBody>
      </p:sp>
      <p:sp>
        <p:nvSpPr>
          <p:cNvPr id="204" name="Google Shape;204;p38"/>
          <p:cNvSpPr txBox="1"/>
          <p:nvPr>
            <p:ph idx="1" type="body"/>
          </p:nvPr>
        </p:nvSpPr>
        <p:spPr>
          <a:xfrm>
            <a:off x="919800" y="1262500"/>
            <a:ext cx="73044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pre-processing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E.g., converting JPEG images into input tensors (resizing, cropping, …)</a:t>
            </a:r>
            <a:endParaRPr/>
          </a:p>
        </p:txBody>
      </p:sp>
      <p:sp>
        <p:nvSpPr>
          <p:cNvPr id="205" name="Google Shape;205;p38"/>
          <p:cNvSpPr txBox="1"/>
          <p:nvPr>
            <p:ph idx="1" type="body"/>
          </p:nvPr>
        </p:nvSpPr>
        <p:spPr>
          <a:xfrm>
            <a:off x="919800" y="2320150"/>
            <a:ext cx="7304400" cy="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post-processing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de-tokenizing output token IDs into output strings</a:t>
            </a:r>
            <a:endParaRPr/>
          </a:p>
        </p:txBody>
      </p:sp>
      <p:sp>
        <p:nvSpPr>
          <p:cNvPr id="206" name="Google Shape;206;p38"/>
          <p:cNvSpPr txBox="1"/>
          <p:nvPr>
            <p:ph idx="1" type="body"/>
          </p:nvPr>
        </p:nvSpPr>
        <p:spPr>
          <a:xfrm>
            <a:off x="919800" y="3403900"/>
            <a:ext cx="7304400" cy="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HTTP request handling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streaming outputs to 100s of concurrent users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Engine Loop &amp; API Server (cont’d)</a:t>
            </a:r>
            <a:endParaRPr sz="1750"/>
          </a:p>
        </p:txBody>
      </p:sp>
      <p:sp>
        <p:nvSpPr>
          <p:cNvPr id="212" name="Google Shape;21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9"/>
          <p:cNvSpPr txBox="1"/>
          <p:nvPr>
            <p:ph idx="1" type="body"/>
          </p:nvPr>
        </p:nvSpPr>
        <p:spPr>
          <a:xfrm>
            <a:off x="919800" y="847675"/>
            <a:ext cx="7304400" cy="15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Two-process</a:t>
            </a:r>
            <a:r>
              <a:rPr lang="en"/>
              <a:t>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CC0100"/>
                </a:solidFill>
              </a:rPr>
              <a:t>Process 0 (Frontend):</a:t>
            </a:r>
            <a:r>
              <a:rPr lang="en"/>
              <a:t> Pre-/post-processing &amp; API Server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Importantly, de-tokenization happens in Process 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CC0100"/>
                </a:solidFill>
              </a:rPr>
              <a:t>Process 1 (EngineCore):</a:t>
            </a:r>
            <a:r>
              <a:rPr lang="en"/>
              <a:t> Schedule &amp; execute the model every step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busy loop that is NOT blocked by Process 0</a:t>
            </a:r>
            <a:endParaRPr/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3">
            <a:alphaModFix/>
          </a:blip>
          <a:srcRect b="6646" l="0" r="0" t="0"/>
          <a:stretch/>
        </p:blipFill>
        <p:spPr>
          <a:xfrm>
            <a:off x="2407900" y="2218525"/>
            <a:ext cx="4328200" cy="29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Engine Loop &amp; API Server (cont’d 2)</a:t>
            </a:r>
            <a:endParaRPr sz="1750"/>
          </a:p>
        </p:txBody>
      </p:sp>
      <p:sp>
        <p:nvSpPr>
          <p:cNvPr id="220" name="Google Shape;2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919800" y="847675"/>
            <a:ext cx="7304400" cy="21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not there yet!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handle </a:t>
            </a:r>
            <a:r>
              <a:rPr lang="en">
                <a:solidFill>
                  <a:srgbClr val="CC0100"/>
                </a:solidFill>
              </a:rPr>
              <a:t>emerging modalities</a:t>
            </a:r>
            <a:r>
              <a:rPr lang="en"/>
              <a:t> such as videos and audios?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would be increasingly difficult to build a fast &amp; </a:t>
            </a:r>
            <a:r>
              <a:rPr lang="en"/>
              <a:t>reliable</a:t>
            </a:r>
            <a:r>
              <a:rPr lang="en"/>
              <a:t>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would like to solicit for more community engagement &amp; contributions</a:t>
            </a:r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213" y="2538225"/>
            <a:ext cx="5377574" cy="23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Scheduler</a:t>
            </a:r>
            <a:endParaRPr sz="1750"/>
          </a:p>
        </p:txBody>
      </p:sp>
      <p:sp>
        <p:nvSpPr>
          <p:cNvPr id="228" name="Google Shape;2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9" name="Google Shape;229;p41"/>
          <p:cNvGraphicFramePr/>
          <p:nvPr/>
        </p:nvGraphicFramePr>
        <p:xfrm>
          <a:off x="2283338" y="33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30" name="Google Shape;230;p41"/>
          <p:cNvSpPr txBox="1"/>
          <p:nvPr/>
        </p:nvSpPr>
        <p:spPr>
          <a:xfrm>
            <a:off x="1470038" y="338631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Step 0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31" name="Google Shape;231;p41"/>
          <p:cNvGraphicFramePr/>
          <p:nvPr/>
        </p:nvGraphicFramePr>
        <p:xfrm>
          <a:off x="2283338" y="379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32" name="Google Shape;232;p41"/>
          <p:cNvSpPr txBox="1"/>
          <p:nvPr/>
        </p:nvSpPr>
        <p:spPr>
          <a:xfrm>
            <a:off x="1470038" y="381046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Step 1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33" name="Google Shape;233;p41"/>
          <p:cNvGraphicFramePr/>
          <p:nvPr/>
        </p:nvGraphicFramePr>
        <p:xfrm>
          <a:off x="2283338" y="423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292825"/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34" name="Google Shape;234;p41"/>
          <p:cNvSpPr txBox="1"/>
          <p:nvPr/>
        </p:nvSpPr>
        <p:spPr>
          <a:xfrm>
            <a:off x="1470038" y="425086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Step 2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35" name="Google Shape;235;p41"/>
          <p:cNvGraphicFramePr/>
          <p:nvPr/>
        </p:nvGraphicFramePr>
        <p:xfrm>
          <a:off x="2283338" y="22022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6" name="Google Shape;236;p41"/>
          <p:cNvGraphicFramePr/>
          <p:nvPr/>
        </p:nvGraphicFramePr>
        <p:xfrm>
          <a:off x="3765063" y="22022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292825"/>
                <a:gridCol w="292825"/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7" name="Google Shape;237;p41"/>
          <p:cNvGraphicFramePr/>
          <p:nvPr/>
        </p:nvGraphicFramePr>
        <p:xfrm>
          <a:off x="2283338" y="25807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8" name="Google Shape;238;p41"/>
          <p:cNvGraphicFramePr/>
          <p:nvPr/>
        </p:nvGraphicFramePr>
        <p:xfrm>
          <a:off x="5211588" y="25807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39" name="Google Shape;239;p41"/>
          <p:cNvSpPr txBox="1"/>
          <p:nvPr/>
        </p:nvSpPr>
        <p:spPr>
          <a:xfrm>
            <a:off x="1440663" y="221847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0" name="Google Shape;240;p41"/>
          <p:cNvSpPr txBox="1"/>
          <p:nvPr/>
        </p:nvSpPr>
        <p:spPr>
          <a:xfrm>
            <a:off x="3162763" y="221847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1" name="Google Shape;241;p41"/>
          <p:cNvSpPr txBox="1"/>
          <p:nvPr/>
        </p:nvSpPr>
        <p:spPr>
          <a:xfrm>
            <a:off x="1440663" y="2596986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R3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2" name="Google Shape;242;p41"/>
          <p:cNvSpPr/>
          <p:nvPr/>
        </p:nvSpPr>
        <p:spPr>
          <a:xfrm rot="-5400000">
            <a:off x="3657488" y="1791800"/>
            <a:ext cx="183900" cy="2932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2919952" y="2884125"/>
            <a:ext cx="16590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Token budget (10)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44" name="Google Shape;244;p41"/>
          <p:cNvGraphicFramePr/>
          <p:nvPr/>
        </p:nvGraphicFramePr>
        <p:xfrm>
          <a:off x="2300938" y="469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5" name="Google Shape;245;p41"/>
          <p:cNvSpPr txBox="1"/>
          <p:nvPr/>
        </p:nvSpPr>
        <p:spPr>
          <a:xfrm>
            <a:off x="1487638" y="470751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Step 3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5342038" y="3386325"/>
            <a:ext cx="2361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{R1: 3, R2: 5, R3: 2}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5342038" y="3810475"/>
            <a:ext cx="2361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{R1: 1, R2: 1, R3: 8}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8" name="Google Shape;248;p41"/>
          <p:cNvSpPr txBox="1"/>
          <p:nvPr/>
        </p:nvSpPr>
        <p:spPr>
          <a:xfrm>
            <a:off x="5342038" y="4250875"/>
            <a:ext cx="2361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{R1: 1, R2: 1, R3: 2}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5342038" y="4707525"/>
            <a:ext cx="2361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{R1: 1, R2: 1, R3: 1}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5733550" y="2884125"/>
            <a:ext cx="1578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Scheduler Output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{request: num_tokens}</a:t>
            </a:r>
            <a:endParaRPr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919800" y="847675"/>
            <a:ext cx="7304400" cy="13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Synchronous single-step scheduler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Chunked prefills (aka Dynamic SplitFuse) by default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scheduling decision is simply represented as a dictionary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{request_id: num_tokens}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" name="Google Shape;252;p41"/>
          <p:cNvSpPr txBox="1"/>
          <p:nvPr/>
        </p:nvSpPr>
        <p:spPr>
          <a:xfrm>
            <a:off x="517400" y="2389048"/>
            <a:ext cx="102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Prompts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919800" y="923875"/>
            <a:ext cx="73044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Unification of “prefill” and “decode”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V1, there’s </a:t>
            </a:r>
            <a:r>
              <a:rPr lang="en">
                <a:solidFill>
                  <a:srgbClr val="CC0100"/>
                </a:solidFill>
              </a:rPr>
              <a:t>no concept of prefill and decode</a:t>
            </a:r>
            <a:endParaRPr>
              <a:solidFill>
                <a:srgbClr val="CC01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Schedule based on the difference </a:t>
            </a:r>
            <a:r>
              <a:rPr lang="en"/>
              <a:t>between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num_compute_tokens</a:t>
            </a:r>
            <a:r>
              <a:rPr lang="en"/>
              <a:t> and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len(all_token_ids)</a:t>
            </a:r>
            <a:r>
              <a:rPr lang="en"/>
              <a:t> </a:t>
            </a:r>
            <a:endParaRPr/>
          </a:p>
        </p:txBody>
      </p:sp>
      <p:sp>
        <p:nvSpPr>
          <p:cNvPr id="258" name="Google Shape;258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Scheduler (cont’d)</a:t>
            </a:r>
            <a:endParaRPr sz="1750"/>
          </a:p>
        </p:txBody>
      </p:sp>
      <p:sp>
        <p:nvSpPr>
          <p:cNvPr id="259" name="Google Shape;25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2"/>
          <p:cNvSpPr txBox="1"/>
          <p:nvPr>
            <p:ph idx="1" type="body"/>
          </p:nvPr>
        </p:nvSpPr>
        <p:spPr>
          <a:xfrm>
            <a:off x="919800" y="2064500"/>
            <a:ext cx="73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Ex1) “Prefill”</a:t>
            </a:r>
            <a:r>
              <a:rPr lang="en"/>
              <a:t> &amp; “Decode”</a:t>
            </a:r>
            <a:endParaRPr/>
          </a:p>
        </p:txBody>
      </p:sp>
      <p:graphicFrame>
        <p:nvGraphicFramePr>
          <p:cNvPr id="261" name="Google Shape;261;p42"/>
          <p:cNvGraphicFramePr/>
          <p:nvPr/>
        </p:nvGraphicFramePr>
        <p:xfrm>
          <a:off x="2284863" y="27986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605825"/>
                <a:gridCol w="605825"/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2" name="Google Shape;262;p42"/>
          <p:cNvGraphicFramePr/>
          <p:nvPr/>
        </p:nvGraphicFramePr>
        <p:xfrm>
          <a:off x="5313988" y="27986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63" name="Google Shape;263;p42"/>
          <p:cNvCxnSpPr>
            <a:stCxn id="264" idx="2"/>
          </p:cNvCxnSpPr>
          <p:nvPr/>
        </p:nvCxnSpPr>
        <p:spPr>
          <a:xfrm>
            <a:off x="2284775" y="2638900"/>
            <a:ext cx="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42"/>
          <p:cNvSpPr txBox="1"/>
          <p:nvPr/>
        </p:nvSpPr>
        <p:spPr>
          <a:xfrm>
            <a:off x="1449875" y="2452900"/>
            <a:ext cx="16698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num_computed_tokens: 0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1048725" y="2887325"/>
            <a:ext cx="1140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all_token_ids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42"/>
          <p:cNvSpPr/>
          <p:nvPr/>
        </p:nvSpPr>
        <p:spPr>
          <a:xfrm rot="5400000">
            <a:off x="3714050" y="1782615"/>
            <a:ext cx="167100" cy="3025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2363188" y="3351950"/>
            <a:ext cx="2872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Schedule 5 tokens (“prefill”)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68" name="Google Shape;268;p42"/>
          <p:cNvGraphicFramePr/>
          <p:nvPr/>
        </p:nvGraphicFramePr>
        <p:xfrm>
          <a:off x="2284863" y="4064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605825"/>
                <a:gridCol w="605825"/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9" name="Google Shape;269;p42"/>
          <p:cNvGraphicFramePr/>
          <p:nvPr/>
        </p:nvGraphicFramePr>
        <p:xfrm>
          <a:off x="5313988" y="4064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tech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70" name="Google Shape;270;p42"/>
          <p:cNvCxnSpPr>
            <a:stCxn id="271" idx="2"/>
          </p:cNvCxnSpPr>
          <p:nvPr/>
        </p:nvCxnSpPr>
        <p:spPr>
          <a:xfrm>
            <a:off x="5319050" y="3892775"/>
            <a:ext cx="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42"/>
          <p:cNvSpPr txBox="1"/>
          <p:nvPr/>
        </p:nvSpPr>
        <p:spPr>
          <a:xfrm>
            <a:off x="4484150" y="3706775"/>
            <a:ext cx="16698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num_computed_tokens: 5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1048725" y="4168775"/>
            <a:ext cx="1140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all_token_ids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" name="Google Shape;273;p42"/>
          <p:cNvSpPr/>
          <p:nvPr/>
        </p:nvSpPr>
        <p:spPr>
          <a:xfrm rot="5400000">
            <a:off x="5529900" y="4239125"/>
            <a:ext cx="167100" cy="60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4351200" y="4630775"/>
            <a:ext cx="2524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Schedule 1 token (“decode”)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919800" y="923875"/>
            <a:ext cx="73044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Unification of “prefill” and “decode”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V1, there’s </a:t>
            </a:r>
            <a:r>
              <a:rPr lang="en">
                <a:solidFill>
                  <a:srgbClr val="CC0100"/>
                </a:solidFill>
              </a:rPr>
              <a:t>no concept of prefill and decode</a:t>
            </a:r>
            <a:endParaRPr>
              <a:solidFill>
                <a:srgbClr val="CC01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Schedule based on the difference between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num_compute_tokens</a:t>
            </a:r>
            <a:r>
              <a:rPr lang="en"/>
              <a:t> and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len(all_token_ids)</a:t>
            </a:r>
            <a:r>
              <a:rPr lang="en"/>
              <a:t> </a:t>
            </a:r>
            <a:endParaRPr/>
          </a:p>
        </p:txBody>
      </p:sp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Scheduler (cont’d)</a:t>
            </a:r>
            <a:endParaRPr sz="1750"/>
          </a:p>
        </p:txBody>
      </p:sp>
      <p:sp>
        <p:nvSpPr>
          <p:cNvPr id="281" name="Google Shape;28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43"/>
          <p:cNvSpPr txBox="1"/>
          <p:nvPr>
            <p:ph idx="1" type="body"/>
          </p:nvPr>
        </p:nvSpPr>
        <p:spPr>
          <a:xfrm>
            <a:off x="919800" y="2064500"/>
            <a:ext cx="73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Ex2) Chunked prefills</a:t>
            </a:r>
            <a:endParaRPr/>
          </a:p>
        </p:txBody>
      </p:sp>
      <p:graphicFrame>
        <p:nvGraphicFramePr>
          <p:cNvPr id="283" name="Google Shape;283;p43"/>
          <p:cNvGraphicFramePr/>
          <p:nvPr/>
        </p:nvGraphicFramePr>
        <p:xfrm>
          <a:off x="2284863" y="27986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605825"/>
                <a:gridCol w="605825"/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4" name="Google Shape;284;p43"/>
          <p:cNvGraphicFramePr/>
          <p:nvPr/>
        </p:nvGraphicFramePr>
        <p:xfrm>
          <a:off x="5313988" y="27986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85" name="Google Shape;285;p43"/>
          <p:cNvCxnSpPr>
            <a:stCxn id="286" idx="2"/>
          </p:cNvCxnSpPr>
          <p:nvPr/>
        </p:nvCxnSpPr>
        <p:spPr>
          <a:xfrm>
            <a:off x="2284775" y="2638900"/>
            <a:ext cx="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43"/>
          <p:cNvSpPr txBox="1"/>
          <p:nvPr/>
        </p:nvSpPr>
        <p:spPr>
          <a:xfrm>
            <a:off x="1449875" y="2452900"/>
            <a:ext cx="16698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num_computed_tokens: 0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7" name="Google Shape;287;p43"/>
          <p:cNvSpPr txBox="1"/>
          <p:nvPr/>
        </p:nvSpPr>
        <p:spPr>
          <a:xfrm>
            <a:off x="1048725" y="2887325"/>
            <a:ext cx="1140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all_token_ids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8" name="Google Shape;288;p43"/>
          <p:cNvSpPr/>
          <p:nvPr/>
        </p:nvSpPr>
        <p:spPr>
          <a:xfrm rot="5400000">
            <a:off x="3714050" y="1782615"/>
            <a:ext cx="167100" cy="3025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9" name="Google Shape;289;p43"/>
          <p:cNvSpPr txBox="1"/>
          <p:nvPr/>
        </p:nvSpPr>
        <p:spPr>
          <a:xfrm>
            <a:off x="2363188" y="3351950"/>
            <a:ext cx="2872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Schedule 3 tokens out of 5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90" name="Google Shape;290;p43"/>
          <p:cNvGraphicFramePr/>
          <p:nvPr/>
        </p:nvGraphicFramePr>
        <p:xfrm>
          <a:off x="2284863" y="4064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605825"/>
                <a:gridCol w="605825"/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1" name="Google Shape;291;p43"/>
          <p:cNvGraphicFramePr/>
          <p:nvPr/>
        </p:nvGraphicFramePr>
        <p:xfrm>
          <a:off x="5313988" y="4064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92" name="Google Shape;292;p43"/>
          <p:cNvCxnSpPr>
            <a:stCxn id="293" idx="2"/>
          </p:cNvCxnSpPr>
          <p:nvPr/>
        </p:nvCxnSpPr>
        <p:spPr>
          <a:xfrm>
            <a:off x="4099850" y="3892775"/>
            <a:ext cx="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43"/>
          <p:cNvSpPr txBox="1"/>
          <p:nvPr/>
        </p:nvSpPr>
        <p:spPr>
          <a:xfrm>
            <a:off x="3264950" y="3706775"/>
            <a:ext cx="16698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num_computed_tokens: 3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4" name="Google Shape;294;p43"/>
          <p:cNvSpPr txBox="1"/>
          <p:nvPr/>
        </p:nvSpPr>
        <p:spPr>
          <a:xfrm>
            <a:off x="1048725" y="4168775"/>
            <a:ext cx="1140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all_token_ids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5" name="Google Shape;295;p43"/>
          <p:cNvSpPr/>
          <p:nvPr/>
        </p:nvSpPr>
        <p:spPr>
          <a:xfrm rot="5400000">
            <a:off x="4622900" y="3938075"/>
            <a:ext cx="167100" cy="1208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43"/>
          <p:cNvSpPr txBox="1"/>
          <p:nvPr/>
        </p:nvSpPr>
        <p:spPr>
          <a:xfrm>
            <a:off x="3444200" y="4630775"/>
            <a:ext cx="2524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Schedule 2 tokens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919800" y="923875"/>
            <a:ext cx="73044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Unification of “prefill” and “decode”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V1, there’s </a:t>
            </a:r>
            <a:r>
              <a:rPr lang="en">
                <a:solidFill>
                  <a:srgbClr val="CC0100"/>
                </a:solidFill>
              </a:rPr>
              <a:t>no concept of prefill and decode</a:t>
            </a:r>
            <a:endParaRPr>
              <a:solidFill>
                <a:srgbClr val="CC01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Schedule based on the difference between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num_compute_tokens</a:t>
            </a:r>
            <a:r>
              <a:rPr lang="en"/>
              <a:t> and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len(all_token_ids)</a:t>
            </a:r>
            <a:r>
              <a:rPr lang="en"/>
              <a:t> </a:t>
            </a:r>
            <a:endParaRPr/>
          </a:p>
        </p:txBody>
      </p:sp>
      <p:sp>
        <p:nvSpPr>
          <p:cNvPr id="302" name="Google Shape;302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Scheduler (cont’d)</a:t>
            </a:r>
            <a:endParaRPr sz="1750"/>
          </a:p>
        </p:txBody>
      </p:sp>
      <p:sp>
        <p:nvSpPr>
          <p:cNvPr id="303" name="Google Shape;30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44"/>
          <p:cNvSpPr txBox="1"/>
          <p:nvPr>
            <p:ph idx="1" type="body"/>
          </p:nvPr>
        </p:nvSpPr>
        <p:spPr>
          <a:xfrm>
            <a:off x="919800" y="2064500"/>
            <a:ext cx="73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Ex3) Prefix caching</a:t>
            </a:r>
            <a:endParaRPr/>
          </a:p>
        </p:txBody>
      </p:sp>
      <p:graphicFrame>
        <p:nvGraphicFramePr>
          <p:cNvPr id="305" name="Google Shape;305;p44"/>
          <p:cNvGraphicFramePr/>
          <p:nvPr/>
        </p:nvGraphicFramePr>
        <p:xfrm>
          <a:off x="2284863" y="29510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605825"/>
                <a:gridCol w="605825"/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6" name="Google Shape;306;p44"/>
          <p:cNvGraphicFramePr/>
          <p:nvPr/>
        </p:nvGraphicFramePr>
        <p:xfrm>
          <a:off x="5313988" y="29510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{CF86842B-A0A7-4E85-B475-823A7EA30A21}</a:tableStyleId>
              </a:tblPr>
              <a:tblGrid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07" name="Google Shape;307;p44"/>
          <p:cNvCxnSpPr>
            <a:stCxn id="308" idx="2"/>
          </p:cNvCxnSpPr>
          <p:nvPr/>
        </p:nvCxnSpPr>
        <p:spPr>
          <a:xfrm>
            <a:off x="3503975" y="2791300"/>
            <a:ext cx="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4"/>
          <p:cNvSpPr txBox="1"/>
          <p:nvPr/>
        </p:nvSpPr>
        <p:spPr>
          <a:xfrm>
            <a:off x="2669075" y="2605300"/>
            <a:ext cx="16698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num_computed_tokens: 2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1048725" y="3039725"/>
            <a:ext cx="1140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all_token_ids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44"/>
          <p:cNvSpPr/>
          <p:nvPr/>
        </p:nvSpPr>
        <p:spPr>
          <a:xfrm rot="5400000">
            <a:off x="4325150" y="2546125"/>
            <a:ext cx="167100" cy="1803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1" name="Google Shape;311;p44"/>
          <p:cNvSpPr txBox="1"/>
          <p:nvPr/>
        </p:nvSpPr>
        <p:spPr>
          <a:xfrm>
            <a:off x="3506895" y="3504350"/>
            <a:ext cx="1728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Schedule 3 tokens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44"/>
          <p:cNvSpPr/>
          <p:nvPr/>
        </p:nvSpPr>
        <p:spPr>
          <a:xfrm rot="5400000">
            <a:off x="2807550" y="2842660"/>
            <a:ext cx="167100" cy="1212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CC0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3" name="Google Shape;313;p44"/>
          <p:cNvSpPr txBox="1"/>
          <p:nvPr/>
        </p:nvSpPr>
        <p:spPr>
          <a:xfrm>
            <a:off x="2225399" y="3528685"/>
            <a:ext cx="1331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0100"/>
                </a:solidFill>
                <a:latin typeface="Lexend"/>
                <a:ea typeface="Lexend"/>
                <a:cs typeface="Lexend"/>
                <a:sym typeface="Lexend"/>
              </a:rPr>
              <a:t>Cache hit!</a:t>
            </a:r>
            <a:endParaRPr sz="1300">
              <a:solidFill>
                <a:srgbClr val="CC01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</a:t>
            </a:r>
            <a:r>
              <a:rPr lang="en"/>
              <a:t> Scheduler: </a:t>
            </a:r>
            <a:r>
              <a:rPr lang="en"/>
              <a:t>Next</a:t>
            </a:r>
            <a:r>
              <a:rPr lang="en"/>
              <a:t> Steps</a:t>
            </a:r>
            <a:endParaRPr sz="1750"/>
          </a:p>
        </p:txBody>
      </p:sp>
      <p:sp>
        <p:nvSpPr>
          <p:cNvPr id="319" name="Google Shape;31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919800" y="847675"/>
            <a:ext cx="7304400" cy="3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Current: First-come-first-served policy is baked in the scheduler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step 1: Support </a:t>
            </a:r>
            <a:r>
              <a:rPr lang="en">
                <a:solidFill>
                  <a:schemeClr val="accent1"/>
                </a:solidFill>
              </a:rPr>
              <a:t>various scheduling policies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Priority-based scheduling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Fair scheduling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Predictive scheduling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step 2: </a:t>
            </a:r>
            <a:r>
              <a:rPr lang="en">
                <a:solidFill>
                  <a:schemeClr val="accent1"/>
                </a:solidFill>
              </a:rPr>
              <a:t>Pluggable scheduler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workload-specific scheduler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different schedulers for different hardware backends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Implementation of Distributed Inference</a:t>
            </a:r>
            <a:endParaRPr sz="1750"/>
          </a:p>
        </p:txBody>
      </p:sp>
      <p:sp>
        <p:nvSpPr>
          <p:cNvPr id="326" name="Google Shape;32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6"/>
          <p:cNvSpPr/>
          <p:nvPr/>
        </p:nvSpPr>
        <p:spPr>
          <a:xfrm>
            <a:off x="1536375" y="1592925"/>
            <a:ext cx="1097400" cy="5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Scheduler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0)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8" name="Google Shape;328;p46"/>
          <p:cNvSpPr/>
          <p:nvPr/>
        </p:nvSpPr>
        <p:spPr>
          <a:xfrm>
            <a:off x="596575" y="2332725"/>
            <a:ext cx="10974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0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0)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46"/>
          <p:cNvSpPr/>
          <p:nvPr/>
        </p:nvSpPr>
        <p:spPr>
          <a:xfrm>
            <a:off x="2476200" y="2332725"/>
            <a:ext cx="10974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N-1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N-1)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30" name="Google Shape;330;p46"/>
          <p:cNvCxnSpPr>
            <a:stCxn id="327" idx="2"/>
            <a:endCxn id="328" idx="0"/>
          </p:cNvCxnSpPr>
          <p:nvPr/>
        </p:nvCxnSpPr>
        <p:spPr>
          <a:xfrm flipH="1">
            <a:off x="1145175" y="2127225"/>
            <a:ext cx="9399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6"/>
          <p:cNvSpPr/>
          <p:nvPr/>
        </p:nvSpPr>
        <p:spPr>
          <a:xfrm>
            <a:off x="696775" y="37527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2" name="Google Shape;332;p46"/>
          <p:cNvSpPr/>
          <p:nvPr/>
        </p:nvSpPr>
        <p:spPr>
          <a:xfrm>
            <a:off x="2576400" y="37527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3" name="Google Shape;333;p46"/>
          <p:cNvSpPr/>
          <p:nvPr/>
        </p:nvSpPr>
        <p:spPr>
          <a:xfrm>
            <a:off x="696775" y="4196250"/>
            <a:ext cx="897000" cy="371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Sampler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4" name="Google Shape;334;p46"/>
          <p:cNvSpPr txBox="1"/>
          <p:nvPr/>
        </p:nvSpPr>
        <p:spPr>
          <a:xfrm>
            <a:off x="1810738" y="2938125"/>
            <a:ext cx="548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. .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1030750" y="1106975"/>
            <a:ext cx="21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V0 Architecture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6" name="Google Shape;336;p46"/>
          <p:cNvSpPr/>
          <p:nvPr/>
        </p:nvSpPr>
        <p:spPr>
          <a:xfrm>
            <a:off x="696775" y="2926238"/>
            <a:ext cx="897000" cy="371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Input Prep.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37" name="Google Shape;337;p46"/>
          <p:cNvCxnSpPr>
            <a:stCxn id="336" idx="2"/>
            <a:endCxn id="331" idx="0"/>
          </p:cNvCxnSpPr>
          <p:nvPr/>
        </p:nvCxnSpPr>
        <p:spPr>
          <a:xfrm>
            <a:off x="1145275" y="3297938"/>
            <a:ext cx="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46"/>
          <p:cNvCxnSpPr>
            <a:stCxn id="336" idx="2"/>
            <a:endCxn id="332" idx="0"/>
          </p:cNvCxnSpPr>
          <p:nvPr/>
        </p:nvCxnSpPr>
        <p:spPr>
          <a:xfrm>
            <a:off x="1145275" y="3297938"/>
            <a:ext cx="187950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46"/>
          <p:cNvSpPr txBox="1"/>
          <p:nvPr/>
        </p:nvSpPr>
        <p:spPr>
          <a:xfrm>
            <a:off x="993625" y="3363063"/>
            <a:ext cx="116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Broadcast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V1 Deep Dive </a:t>
            </a:r>
            <a:r>
              <a:rPr lang="en"/>
              <a:t>(Woosuk)</a:t>
            </a:r>
            <a:endParaRPr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vLLM’s Q1 Roadmap </a:t>
            </a:r>
            <a:r>
              <a:rPr lang="en"/>
              <a:t>(Simon)</a:t>
            </a:r>
            <a:endParaRPr sz="3400"/>
          </a:p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Implementation of Distributed Inference</a:t>
            </a:r>
            <a:endParaRPr sz="1750"/>
          </a:p>
        </p:txBody>
      </p:sp>
      <p:sp>
        <p:nvSpPr>
          <p:cNvPr id="345" name="Google Shape;34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7"/>
          <p:cNvSpPr txBox="1"/>
          <p:nvPr>
            <p:ph idx="1" type="body"/>
          </p:nvPr>
        </p:nvSpPr>
        <p:spPr>
          <a:xfrm>
            <a:off x="3855250" y="1229475"/>
            <a:ext cx="4547100" cy="2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1: </a:t>
            </a:r>
            <a:r>
              <a:rPr lang="en">
                <a:solidFill>
                  <a:srgbClr val="CC0100"/>
                </a:solidFill>
              </a:rPr>
              <a:t>Broadcasting whole input </a:t>
            </a:r>
            <a:r>
              <a:rPr lang="en" u="sng">
                <a:solidFill>
                  <a:srgbClr val="CC0100"/>
                </a:solidFill>
              </a:rPr>
              <a:t>tensors</a:t>
            </a:r>
            <a:r>
              <a:rPr lang="en"/>
              <a:t> every step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Significant communication overheads</a:t>
            </a:r>
            <a:endParaRPr/>
          </a:p>
        </p:txBody>
      </p:sp>
      <p:sp>
        <p:nvSpPr>
          <p:cNvPr id="347" name="Google Shape;347;p47"/>
          <p:cNvSpPr/>
          <p:nvPr/>
        </p:nvSpPr>
        <p:spPr>
          <a:xfrm>
            <a:off x="1536375" y="1592925"/>
            <a:ext cx="1097400" cy="5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Scheduler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0)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p47"/>
          <p:cNvSpPr/>
          <p:nvPr/>
        </p:nvSpPr>
        <p:spPr>
          <a:xfrm>
            <a:off x="596575" y="2332725"/>
            <a:ext cx="10974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0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0)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9" name="Google Shape;349;p47"/>
          <p:cNvSpPr/>
          <p:nvPr/>
        </p:nvSpPr>
        <p:spPr>
          <a:xfrm>
            <a:off x="2476200" y="2332725"/>
            <a:ext cx="10974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N-1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N-1)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50" name="Google Shape;350;p47"/>
          <p:cNvCxnSpPr>
            <a:stCxn id="347" idx="2"/>
            <a:endCxn id="348" idx="0"/>
          </p:cNvCxnSpPr>
          <p:nvPr/>
        </p:nvCxnSpPr>
        <p:spPr>
          <a:xfrm flipH="1">
            <a:off x="1145175" y="2127225"/>
            <a:ext cx="9399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47"/>
          <p:cNvSpPr/>
          <p:nvPr/>
        </p:nvSpPr>
        <p:spPr>
          <a:xfrm>
            <a:off x="696775" y="37527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2" name="Google Shape;352;p47"/>
          <p:cNvSpPr/>
          <p:nvPr/>
        </p:nvSpPr>
        <p:spPr>
          <a:xfrm>
            <a:off x="2576400" y="37527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3" name="Google Shape;353;p47"/>
          <p:cNvSpPr/>
          <p:nvPr/>
        </p:nvSpPr>
        <p:spPr>
          <a:xfrm>
            <a:off x="696775" y="4196250"/>
            <a:ext cx="897000" cy="371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Sampler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1810738" y="2938125"/>
            <a:ext cx="548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. .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1030750" y="1106975"/>
            <a:ext cx="21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V0 Architecture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6" name="Google Shape;356;p47"/>
          <p:cNvSpPr/>
          <p:nvPr/>
        </p:nvSpPr>
        <p:spPr>
          <a:xfrm>
            <a:off x="696775" y="2926238"/>
            <a:ext cx="897000" cy="371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Input Prep.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57" name="Google Shape;357;p47"/>
          <p:cNvCxnSpPr>
            <a:stCxn id="356" idx="2"/>
            <a:endCxn id="351" idx="0"/>
          </p:cNvCxnSpPr>
          <p:nvPr/>
        </p:nvCxnSpPr>
        <p:spPr>
          <a:xfrm>
            <a:off x="1145275" y="3297938"/>
            <a:ext cx="0" cy="454800"/>
          </a:xfrm>
          <a:prstGeom prst="straightConnector1">
            <a:avLst/>
          </a:prstGeom>
          <a:noFill/>
          <a:ln cap="flat" cmpd="sng" w="9525">
            <a:solidFill>
              <a:srgbClr val="CC01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47"/>
          <p:cNvCxnSpPr>
            <a:stCxn id="356" idx="2"/>
            <a:endCxn id="352" idx="0"/>
          </p:cNvCxnSpPr>
          <p:nvPr/>
        </p:nvCxnSpPr>
        <p:spPr>
          <a:xfrm>
            <a:off x="1145275" y="3297938"/>
            <a:ext cx="1879500" cy="454800"/>
          </a:xfrm>
          <a:prstGeom prst="straightConnector1">
            <a:avLst/>
          </a:prstGeom>
          <a:noFill/>
          <a:ln cap="flat" cmpd="sng" w="9525">
            <a:solidFill>
              <a:srgbClr val="CC01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47"/>
          <p:cNvSpPr txBox="1"/>
          <p:nvPr/>
        </p:nvSpPr>
        <p:spPr>
          <a:xfrm>
            <a:off x="993625" y="3363063"/>
            <a:ext cx="116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0100"/>
                </a:solidFill>
                <a:latin typeface="Lexend"/>
                <a:ea typeface="Lexend"/>
                <a:cs typeface="Lexend"/>
                <a:sym typeface="Lexend"/>
              </a:rPr>
              <a:t>Broadcast</a:t>
            </a:r>
            <a:endParaRPr b="1" sz="1300">
              <a:solidFill>
                <a:srgbClr val="CC01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Implementation of Distributed Inference</a:t>
            </a:r>
            <a:endParaRPr sz="1750"/>
          </a:p>
        </p:txBody>
      </p:sp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8"/>
          <p:cNvSpPr txBox="1"/>
          <p:nvPr>
            <p:ph idx="1" type="body"/>
          </p:nvPr>
        </p:nvSpPr>
        <p:spPr>
          <a:xfrm>
            <a:off x="3855250" y="1229475"/>
            <a:ext cx="4547100" cy="3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1: Broadcasting whole input tensors every step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Significant communication overheads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2: </a:t>
            </a:r>
            <a:r>
              <a:rPr lang="en">
                <a:solidFill>
                  <a:srgbClr val="CC0100"/>
                </a:solidFill>
              </a:rPr>
              <a:t>Scheduler and Worker 0 share the same process</a:t>
            </a:r>
            <a:endParaRPr>
              <a:solidFill>
                <a:srgbClr val="CC01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Increased complexity due to the asymmetric architecture</a:t>
            </a:r>
            <a:endParaRPr/>
          </a:p>
        </p:txBody>
      </p:sp>
      <p:sp>
        <p:nvSpPr>
          <p:cNvPr id="367" name="Google Shape;367;p48"/>
          <p:cNvSpPr/>
          <p:nvPr/>
        </p:nvSpPr>
        <p:spPr>
          <a:xfrm>
            <a:off x="1536375" y="1592925"/>
            <a:ext cx="1097400" cy="5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Scheduler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b="1" lang="en">
                <a:solidFill>
                  <a:srgbClr val="CC0100"/>
                </a:solidFill>
                <a:latin typeface="Lexend"/>
                <a:ea typeface="Lexend"/>
                <a:cs typeface="Lexend"/>
                <a:sym typeface="Lexend"/>
              </a:rPr>
              <a:t>(Proc 0)</a:t>
            </a:r>
            <a:endParaRPr b="1">
              <a:solidFill>
                <a:srgbClr val="CC01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48"/>
          <p:cNvSpPr/>
          <p:nvPr/>
        </p:nvSpPr>
        <p:spPr>
          <a:xfrm>
            <a:off x="596575" y="2332725"/>
            <a:ext cx="10974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0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b="1" lang="en">
                <a:solidFill>
                  <a:srgbClr val="CC0100"/>
                </a:solidFill>
                <a:latin typeface="Lexend"/>
                <a:ea typeface="Lexend"/>
                <a:cs typeface="Lexend"/>
                <a:sym typeface="Lexend"/>
              </a:rPr>
              <a:t>(Proc 0)</a:t>
            </a:r>
            <a:endParaRPr b="1">
              <a:solidFill>
                <a:srgbClr val="CC01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48"/>
          <p:cNvSpPr/>
          <p:nvPr/>
        </p:nvSpPr>
        <p:spPr>
          <a:xfrm>
            <a:off x="2476200" y="2332725"/>
            <a:ext cx="10974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N-1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N-1)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70" name="Google Shape;370;p48"/>
          <p:cNvCxnSpPr>
            <a:stCxn id="367" idx="2"/>
            <a:endCxn id="368" idx="0"/>
          </p:cNvCxnSpPr>
          <p:nvPr/>
        </p:nvCxnSpPr>
        <p:spPr>
          <a:xfrm flipH="1">
            <a:off x="1145175" y="2127225"/>
            <a:ext cx="9399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48"/>
          <p:cNvSpPr/>
          <p:nvPr/>
        </p:nvSpPr>
        <p:spPr>
          <a:xfrm>
            <a:off x="696775" y="37527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2" name="Google Shape;372;p48"/>
          <p:cNvSpPr/>
          <p:nvPr/>
        </p:nvSpPr>
        <p:spPr>
          <a:xfrm>
            <a:off x="2576400" y="37527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48"/>
          <p:cNvSpPr/>
          <p:nvPr/>
        </p:nvSpPr>
        <p:spPr>
          <a:xfrm>
            <a:off x="696775" y="4196250"/>
            <a:ext cx="897000" cy="371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Sampler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48"/>
          <p:cNvSpPr txBox="1"/>
          <p:nvPr/>
        </p:nvSpPr>
        <p:spPr>
          <a:xfrm>
            <a:off x="1810738" y="2938125"/>
            <a:ext cx="548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. .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48"/>
          <p:cNvSpPr txBox="1"/>
          <p:nvPr/>
        </p:nvSpPr>
        <p:spPr>
          <a:xfrm>
            <a:off x="1030750" y="1106975"/>
            <a:ext cx="21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V0 Architecture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48"/>
          <p:cNvSpPr/>
          <p:nvPr/>
        </p:nvSpPr>
        <p:spPr>
          <a:xfrm>
            <a:off x="696775" y="2926238"/>
            <a:ext cx="897000" cy="371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Input Prep.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77" name="Google Shape;377;p48"/>
          <p:cNvCxnSpPr>
            <a:stCxn id="376" idx="2"/>
            <a:endCxn id="371" idx="0"/>
          </p:cNvCxnSpPr>
          <p:nvPr/>
        </p:nvCxnSpPr>
        <p:spPr>
          <a:xfrm>
            <a:off x="1145275" y="3297938"/>
            <a:ext cx="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48"/>
          <p:cNvCxnSpPr>
            <a:stCxn id="376" idx="2"/>
            <a:endCxn id="372" idx="0"/>
          </p:cNvCxnSpPr>
          <p:nvPr/>
        </p:nvCxnSpPr>
        <p:spPr>
          <a:xfrm>
            <a:off x="1145275" y="3297938"/>
            <a:ext cx="187950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48"/>
          <p:cNvSpPr txBox="1"/>
          <p:nvPr/>
        </p:nvSpPr>
        <p:spPr>
          <a:xfrm>
            <a:off x="993625" y="3363063"/>
            <a:ext cx="116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Broadcast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Implementation of Distributed Inference</a:t>
            </a:r>
            <a:endParaRPr sz="1750"/>
          </a:p>
        </p:txBody>
      </p:sp>
      <p:sp>
        <p:nvSpPr>
          <p:cNvPr id="385" name="Google Shape;38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49"/>
          <p:cNvSpPr/>
          <p:nvPr/>
        </p:nvSpPr>
        <p:spPr>
          <a:xfrm>
            <a:off x="1536375" y="1592925"/>
            <a:ext cx="1097400" cy="5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Scheduler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0)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" name="Google Shape;387;p49"/>
          <p:cNvSpPr/>
          <p:nvPr/>
        </p:nvSpPr>
        <p:spPr>
          <a:xfrm>
            <a:off x="596575" y="2332725"/>
            <a:ext cx="10974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0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0)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8" name="Google Shape;388;p49"/>
          <p:cNvSpPr/>
          <p:nvPr/>
        </p:nvSpPr>
        <p:spPr>
          <a:xfrm>
            <a:off x="2476200" y="2332725"/>
            <a:ext cx="1097400" cy="233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N-1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N-1)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89" name="Google Shape;389;p49"/>
          <p:cNvCxnSpPr>
            <a:stCxn id="386" idx="2"/>
            <a:endCxn id="387" idx="0"/>
          </p:cNvCxnSpPr>
          <p:nvPr/>
        </p:nvCxnSpPr>
        <p:spPr>
          <a:xfrm flipH="1">
            <a:off x="1145175" y="2127225"/>
            <a:ext cx="939900" cy="2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49"/>
          <p:cNvSpPr/>
          <p:nvPr/>
        </p:nvSpPr>
        <p:spPr>
          <a:xfrm>
            <a:off x="696775" y="37527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1" name="Google Shape;391;p49"/>
          <p:cNvSpPr/>
          <p:nvPr/>
        </p:nvSpPr>
        <p:spPr>
          <a:xfrm>
            <a:off x="2576400" y="37527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2" name="Google Shape;392;p49"/>
          <p:cNvSpPr/>
          <p:nvPr/>
        </p:nvSpPr>
        <p:spPr>
          <a:xfrm>
            <a:off x="696775" y="4196250"/>
            <a:ext cx="897000" cy="371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Sampler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1810738" y="2938125"/>
            <a:ext cx="548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. .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4" name="Google Shape;394;p49"/>
          <p:cNvSpPr txBox="1"/>
          <p:nvPr/>
        </p:nvSpPr>
        <p:spPr>
          <a:xfrm>
            <a:off x="1030750" y="1106975"/>
            <a:ext cx="21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V0 Architecture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5" name="Google Shape;395;p49"/>
          <p:cNvSpPr/>
          <p:nvPr/>
        </p:nvSpPr>
        <p:spPr>
          <a:xfrm>
            <a:off x="696775" y="2926238"/>
            <a:ext cx="897000" cy="371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Input Prep.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96" name="Google Shape;396;p49"/>
          <p:cNvCxnSpPr>
            <a:stCxn id="395" idx="2"/>
            <a:endCxn id="390" idx="0"/>
          </p:cNvCxnSpPr>
          <p:nvPr/>
        </p:nvCxnSpPr>
        <p:spPr>
          <a:xfrm>
            <a:off x="1145275" y="3297938"/>
            <a:ext cx="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49"/>
          <p:cNvCxnSpPr>
            <a:stCxn id="395" idx="2"/>
            <a:endCxn id="391" idx="0"/>
          </p:cNvCxnSpPr>
          <p:nvPr/>
        </p:nvCxnSpPr>
        <p:spPr>
          <a:xfrm>
            <a:off x="1145275" y="3297938"/>
            <a:ext cx="1879500" cy="4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49"/>
          <p:cNvSpPr txBox="1"/>
          <p:nvPr/>
        </p:nvSpPr>
        <p:spPr>
          <a:xfrm>
            <a:off x="993625" y="3363063"/>
            <a:ext cx="116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Broadcast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6407625" y="1592925"/>
            <a:ext cx="1097400" cy="5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Scheduler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0)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0" name="Google Shape;400;p49"/>
          <p:cNvSpPr/>
          <p:nvPr/>
        </p:nvSpPr>
        <p:spPr>
          <a:xfrm>
            <a:off x="5467825" y="2561325"/>
            <a:ext cx="1097400" cy="19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0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1)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1" name="Google Shape;401;p49"/>
          <p:cNvSpPr/>
          <p:nvPr/>
        </p:nvSpPr>
        <p:spPr>
          <a:xfrm>
            <a:off x="7347450" y="2561325"/>
            <a:ext cx="1097400" cy="19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N-1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latin typeface="Lexend"/>
                <a:ea typeface="Lexend"/>
                <a:cs typeface="Lexend"/>
                <a:sym typeface="Lexend"/>
              </a:rPr>
              <a:t>(Proc N)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02" name="Google Shape;402;p49"/>
          <p:cNvCxnSpPr>
            <a:stCxn id="399" idx="2"/>
            <a:endCxn id="400" idx="0"/>
          </p:cNvCxnSpPr>
          <p:nvPr/>
        </p:nvCxnSpPr>
        <p:spPr>
          <a:xfrm flipH="1">
            <a:off x="6016425" y="2127225"/>
            <a:ext cx="9399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49"/>
          <p:cNvSpPr/>
          <p:nvPr/>
        </p:nvSpPr>
        <p:spPr>
          <a:xfrm>
            <a:off x="5568025" y="36003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4" name="Google Shape;404;p49"/>
          <p:cNvSpPr/>
          <p:nvPr/>
        </p:nvSpPr>
        <p:spPr>
          <a:xfrm>
            <a:off x="7447650" y="36003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5" name="Google Shape;405;p49"/>
          <p:cNvSpPr/>
          <p:nvPr/>
        </p:nvSpPr>
        <p:spPr>
          <a:xfrm>
            <a:off x="5568025" y="4043850"/>
            <a:ext cx="897000" cy="371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Sampler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6681988" y="3166725"/>
            <a:ext cx="548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. .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7" name="Google Shape;407;p49"/>
          <p:cNvSpPr txBox="1"/>
          <p:nvPr/>
        </p:nvSpPr>
        <p:spPr>
          <a:xfrm>
            <a:off x="5902000" y="1106975"/>
            <a:ext cx="21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V1 Architecture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8" name="Google Shape;408;p49"/>
          <p:cNvSpPr/>
          <p:nvPr/>
        </p:nvSpPr>
        <p:spPr>
          <a:xfrm>
            <a:off x="5568025" y="3154838"/>
            <a:ext cx="897000" cy="371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Input Prep.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9" name="Google Shape;409;p49"/>
          <p:cNvSpPr/>
          <p:nvPr/>
        </p:nvSpPr>
        <p:spPr>
          <a:xfrm>
            <a:off x="7447650" y="4043850"/>
            <a:ext cx="897000" cy="371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Sampler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7447675" y="3166713"/>
            <a:ext cx="897000" cy="371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Input Prep.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11" name="Google Shape;411;p49"/>
          <p:cNvCxnSpPr>
            <a:stCxn id="399" idx="2"/>
            <a:endCxn id="401" idx="0"/>
          </p:cNvCxnSpPr>
          <p:nvPr/>
        </p:nvCxnSpPr>
        <p:spPr>
          <a:xfrm>
            <a:off x="6956325" y="2127225"/>
            <a:ext cx="939900" cy="4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49"/>
          <p:cNvSpPr txBox="1"/>
          <p:nvPr/>
        </p:nvSpPr>
        <p:spPr>
          <a:xfrm>
            <a:off x="6375375" y="2181963"/>
            <a:ext cx="116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Broadcast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13" name="Google Shape;413;p49"/>
          <p:cNvCxnSpPr/>
          <p:nvPr/>
        </p:nvCxnSpPr>
        <p:spPr>
          <a:xfrm>
            <a:off x="4570950" y="1073575"/>
            <a:ext cx="0" cy="36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Implementation of Distributed Inference</a:t>
            </a:r>
            <a:endParaRPr sz="1750"/>
          </a:p>
        </p:txBody>
      </p:sp>
      <p:sp>
        <p:nvSpPr>
          <p:cNvPr id="419" name="Google Shape;4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0"/>
          <p:cNvSpPr/>
          <p:nvPr/>
        </p:nvSpPr>
        <p:spPr>
          <a:xfrm>
            <a:off x="6407625" y="1592925"/>
            <a:ext cx="1097400" cy="53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Scheduler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rgbClr val="CC0100"/>
                </a:solidFill>
                <a:latin typeface="Lexend"/>
                <a:ea typeface="Lexend"/>
                <a:cs typeface="Lexend"/>
                <a:sym typeface="Lexend"/>
              </a:rPr>
              <a:t>(Proc 0)</a:t>
            </a:r>
            <a:endParaRPr>
              <a:solidFill>
                <a:srgbClr val="CC01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p50"/>
          <p:cNvSpPr/>
          <p:nvPr/>
        </p:nvSpPr>
        <p:spPr>
          <a:xfrm>
            <a:off x="5467825" y="2561325"/>
            <a:ext cx="1097400" cy="19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0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rgbClr val="CC0100"/>
                </a:solidFill>
                <a:latin typeface="Lexend"/>
                <a:ea typeface="Lexend"/>
                <a:cs typeface="Lexend"/>
                <a:sym typeface="Lexend"/>
              </a:rPr>
              <a:t>(Proc 1)</a:t>
            </a:r>
            <a:endParaRPr>
              <a:solidFill>
                <a:srgbClr val="CC01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2" name="Google Shape;422;p50"/>
          <p:cNvSpPr/>
          <p:nvPr/>
        </p:nvSpPr>
        <p:spPr>
          <a:xfrm>
            <a:off x="7347450" y="2561325"/>
            <a:ext cx="1097400" cy="19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Worker N-1</a:t>
            </a:r>
            <a:br>
              <a:rPr lang="en"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rgbClr val="CC0100"/>
                </a:solidFill>
                <a:latin typeface="Lexend"/>
                <a:ea typeface="Lexend"/>
                <a:cs typeface="Lexend"/>
                <a:sym typeface="Lexend"/>
              </a:rPr>
              <a:t>(Proc N)</a:t>
            </a:r>
            <a:endParaRPr>
              <a:solidFill>
                <a:srgbClr val="CC01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23" name="Google Shape;423;p50"/>
          <p:cNvCxnSpPr>
            <a:stCxn id="420" idx="2"/>
            <a:endCxn id="421" idx="0"/>
          </p:cNvCxnSpPr>
          <p:nvPr/>
        </p:nvCxnSpPr>
        <p:spPr>
          <a:xfrm flipH="1">
            <a:off x="6016425" y="2127225"/>
            <a:ext cx="939900" cy="434100"/>
          </a:xfrm>
          <a:prstGeom prst="straightConnector1">
            <a:avLst/>
          </a:prstGeom>
          <a:noFill/>
          <a:ln cap="flat" cmpd="sng" w="9525">
            <a:solidFill>
              <a:srgbClr val="CC01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50"/>
          <p:cNvSpPr/>
          <p:nvPr/>
        </p:nvSpPr>
        <p:spPr>
          <a:xfrm>
            <a:off x="5568025" y="36003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50"/>
          <p:cNvSpPr/>
          <p:nvPr/>
        </p:nvSpPr>
        <p:spPr>
          <a:xfrm>
            <a:off x="7447650" y="3600375"/>
            <a:ext cx="897000" cy="3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Model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6" name="Google Shape;426;p50"/>
          <p:cNvSpPr/>
          <p:nvPr/>
        </p:nvSpPr>
        <p:spPr>
          <a:xfrm>
            <a:off x="5568025" y="4043850"/>
            <a:ext cx="897000" cy="371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Sampler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7" name="Google Shape;427;p50"/>
          <p:cNvSpPr txBox="1"/>
          <p:nvPr/>
        </p:nvSpPr>
        <p:spPr>
          <a:xfrm>
            <a:off x="6681988" y="3166725"/>
            <a:ext cx="548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. .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8" name="Google Shape;428;p50"/>
          <p:cNvSpPr txBox="1"/>
          <p:nvPr/>
        </p:nvSpPr>
        <p:spPr>
          <a:xfrm>
            <a:off x="5902000" y="1106975"/>
            <a:ext cx="210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V1 Architecture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50"/>
          <p:cNvSpPr/>
          <p:nvPr/>
        </p:nvSpPr>
        <p:spPr>
          <a:xfrm>
            <a:off x="5568025" y="3154838"/>
            <a:ext cx="897000" cy="371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Input Prep.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0" name="Google Shape;430;p50"/>
          <p:cNvSpPr/>
          <p:nvPr/>
        </p:nvSpPr>
        <p:spPr>
          <a:xfrm>
            <a:off x="7447650" y="4043850"/>
            <a:ext cx="897000" cy="371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Sampler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50"/>
          <p:cNvSpPr/>
          <p:nvPr/>
        </p:nvSpPr>
        <p:spPr>
          <a:xfrm>
            <a:off x="7447675" y="3166713"/>
            <a:ext cx="897000" cy="371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exend"/>
                <a:ea typeface="Lexend"/>
                <a:cs typeface="Lexend"/>
                <a:sym typeface="Lexend"/>
              </a:rPr>
              <a:t>Input Prep.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32" name="Google Shape;432;p50"/>
          <p:cNvCxnSpPr>
            <a:stCxn id="420" idx="2"/>
            <a:endCxn id="422" idx="0"/>
          </p:cNvCxnSpPr>
          <p:nvPr/>
        </p:nvCxnSpPr>
        <p:spPr>
          <a:xfrm>
            <a:off x="6956325" y="2127225"/>
            <a:ext cx="939900" cy="434100"/>
          </a:xfrm>
          <a:prstGeom prst="straightConnector1">
            <a:avLst/>
          </a:prstGeom>
          <a:noFill/>
          <a:ln cap="flat" cmpd="sng" w="9525">
            <a:solidFill>
              <a:srgbClr val="CC01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50"/>
          <p:cNvSpPr txBox="1"/>
          <p:nvPr/>
        </p:nvSpPr>
        <p:spPr>
          <a:xfrm>
            <a:off x="6375375" y="2181963"/>
            <a:ext cx="116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0100"/>
                </a:solidFill>
                <a:latin typeface="Lexend"/>
                <a:ea typeface="Lexend"/>
                <a:cs typeface="Lexend"/>
                <a:sym typeface="Lexend"/>
              </a:rPr>
              <a:t>Broadcast</a:t>
            </a:r>
            <a:endParaRPr sz="1300">
              <a:solidFill>
                <a:srgbClr val="CC01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4" name="Google Shape;434;p50"/>
          <p:cNvSpPr txBox="1"/>
          <p:nvPr>
            <p:ph idx="1" type="body"/>
          </p:nvPr>
        </p:nvSpPr>
        <p:spPr>
          <a:xfrm>
            <a:off x="400800" y="1106975"/>
            <a:ext cx="4804500" cy="3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Broadcasting the scheduler outputs (Python data structures)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Key optimization: </a:t>
            </a:r>
            <a:r>
              <a:rPr lang="en">
                <a:solidFill>
                  <a:srgbClr val="CC0100"/>
                </a:solidFill>
              </a:rPr>
              <a:t>Only sending the diff</a:t>
            </a:r>
            <a:r>
              <a:rPr lang="en"/>
              <a:t> every step by caching the request states in the worker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rgbClr val="CC0100"/>
              </a:buClr>
              <a:buSzPct val="100000"/>
              <a:buChar char="●"/>
            </a:pPr>
            <a:r>
              <a:rPr lang="en">
                <a:solidFill>
                  <a:srgbClr val="CC0100"/>
                </a:solidFill>
              </a:rPr>
              <a:t>Symmetric architecture</a:t>
            </a:r>
            <a:endParaRPr>
              <a:solidFill>
                <a:srgbClr val="CC0100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Each worker has its own process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 code divergence between worker 0 and other workers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Overall, most of the code for distributed inference is abstracted away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/>
          <p:nvPr/>
        </p:nvSpPr>
        <p:spPr>
          <a:xfrm>
            <a:off x="493550" y="744325"/>
            <a:ext cx="2729100" cy="4208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 CUDA Graphs</a:t>
            </a:r>
            <a:endParaRPr sz="1750"/>
          </a:p>
        </p:txBody>
      </p:sp>
      <p:sp>
        <p:nvSpPr>
          <p:cNvPr id="441" name="Google Shape;44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51"/>
          <p:cNvSpPr/>
          <p:nvPr/>
        </p:nvSpPr>
        <p:spPr>
          <a:xfrm>
            <a:off x="6155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3" name="Google Shape;443;p51"/>
          <p:cNvSpPr/>
          <p:nvPr/>
        </p:nvSpPr>
        <p:spPr>
          <a:xfrm>
            <a:off x="149315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4" name="Google Shape;444;p51"/>
          <p:cNvSpPr/>
          <p:nvPr/>
        </p:nvSpPr>
        <p:spPr>
          <a:xfrm>
            <a:off x="23708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5" name="Google Shape;445;p51"/>
          <p:cNvSpPr/>
          <p:nvPr/>
        </p:nvSpPr>
        <p:spPr>
          <a:xfrm>
            <a:off x="615500" y="356250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Attention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6" name="Google Shape;446;p51"/>
          <p:cNvSpPr/>
          <p:nvPr/>
        </p:nvSpPr>
        <p:spPr>
          <a:xfrm>
            <a:off x="1493150" y="288947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7" name="Google Shape;447;p51"/>
          <p:cNvSpPr/>
          <p:nvPr/>
        </p:nvSpPr>
        <p:spPr>
          <a:xfrm>
            <a:off x="615500" y="221645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8" name="Google Shape;448;p51"/>
          <p:cNvSpPr/>
          <p:nvPr/>
        </p:nvSpPr>
        <p:spPr>
          <a:xfrm>
            <a:off x="615500" y="1543425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9" name="Google Shape;449;p51"/>
          <p:cNvSpPr/>
          <p:nvPr/>
        </p:nvSpPr>
        <p:spPr>
          <a:xfrm>
            <a:off x="6155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0" name="Google Shape;450;p51"/>
          <p:cNvSpPr/>
          <p:nvPr/>
        </p:nvSpPr>
        <p:spPr>
          <a:xfrm>
            <a:off x="149315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1" name="Google Shape;451;p51"/>
          <p:cNvSpPr/>
          <p:nvPr/>
        </p:nvSpPr>
        <p:spPr>
          <a:xfrm>
            <a:off x="23708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52" name="Google Shape;452;p51"/>
          <p:cNvCxnSpPr>
            <a:stCxn id="447" idx="0"/>
            <a:endCxn id="448" idx="2"/>
          </p:cNvCxnSpPr>
          <p:nvPr/>
        </p:nvCxnSpPr>
        <p:spPr>
          <a:xfrm rot="10800000">
            <a:off x="1858100" y="202085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51"/>
          <p:cNvCxnSpPr>
            <a:stCxn id="446" idx="0"/>
            <a:endCxn id="447" idx="2"/>
          </p:cNvCxnSpPr>
          <p:nvPr/>
        </p:nvCxnSpPr>
        <p:spPr>
          <a:xfrm rot="10800000">
            <a:off x="1858100" y="269387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51"/>
          <p:cNvCxnSpPr>
            <a:stCxn id="448" idx="0"/>
            <a:endCxn id="449" idx="2"/>
          </p:cNvCxnSpPr>
          <p:nvPr/>
        </p:nvCxnSpPr>
        <p:spPr>
          <a:xfrm rot="10800000">
            <a:off x="9803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5" name="Google Shape;455;p51"/>
          <p:cNvCxnSpPr>
            <a:stCxn id="448" idx="0"/>
            <a:endCxn id="450" idx="2"/>
          </p:cNvCxnSpPr>
          <p:nvPr/>
        </p:nvCxnSpPr>
        <p:spPr>
          <a:xfrm rot="10800000">
            <a:off x="1858100" y="13478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51"/>
          <p:cNvCxnSpPr>
            <a:stCxn id="448" idx="0"/>
            <a:endCxn id="451" idx="2"/>
          </p:cNvCxnSpPr>
          <p:nvPr/>
        </p:nvCxnSpPr>
        <p:spPr>
          <a:xfrm flipH="1" rot="10800000">
            <a:off x="18581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51"/>
          <p:cNvCxnSpPr>
            <a:stCxn id="445" idx="0"/>
            <a:endCxn id="446" idx="2"/>
          </p:cNvCxnSpPr>
          <p:nvPr/>
        </p:nvCxnSpPr>
        <p:spPr>
          <a:xfrm rot="10800000">
            <a:off x="1858100" y="336690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51"/>
          <p:cNvCxnSpPr>
            <a:stCxn id="443" idx="0"/>
            <a:endCxn id="445" idx="2"/>
          </p:cNvCxnSpPr>
          <p:nvPr/>
        </p:nvCxnSpPr>
        <p:spPr>
          <a:xfrm rot="10800000">
            <a:off x="1858100" y="40399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9" name="Google Shape;459;p51"/>
          <p:cNvCxnSpPr>
            <a:stCxn id="442" idx="0"/>
            <a:endCxn id="445" idx="2"/>
          </p:cNvCxnSpPr>
          <p:nvPr/>
        </p:nvCxnSpPr>
        <p:spPr>
          <a:xfrm flipH="1" rot="10800000">
            <a:off x="9804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51"/>
          <p:cNvCxnSpPr>
            <a:stCxn id="444" idx="0"/>
            <a:endCxn id="445" idx="2"/>
          </p:cNvCxnSpPr>
          <p:nvPr/>
        </p:nvCxnSpPr>
        <p:spPr>
          <a:xfrm rot="10800000">
            <a:off x="18579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51"/>
          <p:cNvCxnSpPr>
            <a:stCxn id="439" idx="2"/>
            <a:endCxn id="442" idx="2"/>
          </p:cNvCxnSpPr>
          <p:nvPr/>
        </p:nvCxnSpPr>
        <p:spPr>
          <a:xfrm rot="10800000">
            <a:off x="980300" y="4712725"/>
            <a:ext cx="87780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51"/>
          <p:cNvCxnSpPr>
            <a:stCxn id="439" idx="2"/>
            <a:endCxn id="443" idx="2"/>
          </p:cNvCxnSpPr>
          <p:nvPr/>
        </p:nvCxnSpPr>
        <p:spPr>
          <a:xfrm rot="10800000">
            <a:off x="1858100" y="4712725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51"/>
          <p:cNvCxnSpPr>
            <a:stCxn id="439" idx="2"/>
            <a:endCxn id="444" idx="2"/>
          </p:cNvCxnSpPr>
          <p:nvPr/>
        </p:nvCxnSpPr>
        <p:spPr>
          <a:xfrm flipH="1" rot="10800000">
            <a:off x="1858100" y="4712725"/>
            <a:ext cx="87780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51"/>
          <p:cNvSpPr txBox="1"/>
          <p:nvPr>
            <p:ph idx="1" type="body"/>
          </p:nvPr>
        </p:nvSpPr>
        <p:spPr>
          <a:xfrm>
            <a:off x="3325625" y="847675"/>
            <a:ext cx="55635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V0: </a:t>
            </a:r>
            <a:r>
              <a:rPr lang="en">
                <a:solidFill>
                  <a:srgbClr val="6AA84F"/>
                </a:solidFill>
              </a:rPr>
              <a:t>Single CUDA graph</a:t>
            </a:r>
            <a:r>
              <a:rPr lang="en"/>
              <a:t> for the </a:t>
            </a:r>
            <a:r>
              <a:rPr lang="en">
                <a:solidFill>
                  <a:srgbClr val="CC0100"/>
                </a:solidFill>
              </a:rPr>
              <a:t>entire</a:t>
            </a:r>
            <a:r>
              <a:rPr lang="en"/>
              <a:t>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 Minimal CPU overheads in model execution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 </a:t>
            </a:r>
            <a:r>
              <a:rPr lang="en">
                <a:solidFill>
                  <a:srgbClr val="CC0100"/>
                </a:solidFill>
              </a:rPr>
              <a:t>Limited flexibility</a:t>
            </a:r>
            <a:endParaRPr>
              <a:solidFill>
                <a:srgbClr val="CC01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Static shapes are required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CPU operations are allowed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100"/>
                </a:solidFill>
              </a:rPr>
              <a:t>→ Increased development burden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/>
          <p:nvPr/>
        </p:nvSpPr>
        <p:spPr>
          <a:xfrm>
            <a:off x="493550" y="3471448"/>
            <a:ext cx="2729100" cy="659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0" name="Google Shape;470;p52"/>
          <p:cNvSpPr/>
          <p:nvPr/>
        </p:nvSpPr>
        <p:spPr>
          <a:xfrm>
            <a:off x="493550" y="691850"/>
            <a:ext cx="2729100" cy="2729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1" name="Google Shape;471;p52"/>
          <p:cNvSpPr/>
          <p:nvPr/>
        </p:nvSpPr>
        <p:spPr>
          <a:xfrm>
            <a:off x="493550" y="4181350"/>
            <a:ext cx="2729100" cy="77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2" name="Google Shape;472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 CUDA Graphs (cont’d)</a:t>
            </a:r>
            <a:endParaRPr sz="1750"/>
          </a:p>
        </p:txBody>
      </p:sp>
      <p:sp>
        <p:nvSpPr>
          <p:cNvPr id="473" name="Google Shape;47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52"/>
          <p:cNvSpPr/>
          <p:nvPr/>
        </p:nvSpPr>
        <p:spPr>
          <a:xfrm>
            <a:off x="6155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5" name="Google Shape;475;p52"/>
          <p:cNvSpPr/>
          <p:nvPr/>
        </p:nvSpPr>
        <p:spPr>
          <a:xfrm>
            <a:off x="149315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6" name="Google Shape;476;p52"/>
          <p:cNvSpPr/>
          <p:nvPr/>
        </p:nvSpPr>
        <p:spPr>
          <a:xfrm>
            <a:off x="23708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7" name="Google Shape;477;p52"/>
          <p:cNvSpPr/>
          <p:nvPr/>
        </p:nvSpPr>
        <p:spPr>
          <a:xfrm>
            <a:off x="615500" y="356250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Attention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8" name="Google Shape;478;p52"/>
          <p:cNvSpPr/>
          <p:nvPr/>
        </p:nvSpPr>
        <p:spPr>
          <a:xfrm>
            <a:off x="1493150" y="288947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9" name="Google Shape;479;p52"/>
          <p:cNvSpPr/>
          <p:nvPr/>
        </p:nvSpPr>
        <p:spPr>
          <a:xfrm>
            <a:off x="615500" y="221645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0" name="Google Shape;480;p52"/>
          <p:cNvSpPr/>
          <p:nvPr/>
        </p:nvSpPr>
        <p:spPr>
          <a:xfrm>
            <a:off x="615500" y="1543425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1" name="Google Shape;481;p52"/>
          <p:cNvSpPr/>
          <p:nvPr/>
        </p:nvSpPr>
        <p:spPr>
          <a:xfrm>
            <a:off x="6155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2" name="Google Shape;482;p52"/>
          <p:cNvSpPr/>
          <p:nvPr/>
        </p:nvSpPr>
        <p:spPr>
          <a:xfrm>
            <a:off x="149315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3" name="Google Shape;483;p52"/>
          <p:cNvSpPr/>
          <p:nvPr/>
        </p:nvSpPr>
        <p:spPr>
          <a:xfrm>
            <a:off x="23708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84" name="Google Shape;484;p52"/>
          <p:cNvCxnSpPr>
            <a:stCxn id="479" idx="0"/>
            <a:endCxn id="480" idx="2"/>
          </p:cNvCxnSpPr>
          <p:nvPr/>
        </p:nvCxnSpPr>
        <p:spPr>
          <a:xfrm rot="10800000">
            <a:off x="1858100" y="202085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52"/>
          <p:cNvCxnSpPr>
            <a:stCxn id="478" idx="0"/>
            <a:endCxn id="479" idx="2"/>
          </p:cNvCxnSpPr>
          <p:nvPr/>
        </p:nvCxnSpPr>
        <p:spPr>
          <a:xfrm rot="10800000">
            <a:off x="1858100" y="269387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52"/>
          <p:cNvCxnSpPr>
            <a:stCxn id="480" idx="0"/>
            <a:endCxn id="481" idx="2"/>
          </p:cNvCxnSpPr>
          <p:nvPr/>
        </p:nvCxnSpPr>
        <p:spPr>
          <a:xfrm rot="10800000">
            <a:off x="9803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52"/>
          <p:cNvCxnSpPr>
            <a:stCxn id="480" idx="0"/>
            <a:endCxn id="482" idx="2"/>
          </p:cNvCxnSpPr>
          <p:nvPr/>
        </p:nvCxnSpPr>
        <p:spPr>
          <a:xfrm rot="10800000">
            <a:off x="1858100" y="13478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52"/>
          <p:cNvCxnSpPr>
            <a:stCxn id="480" idx="0"/>
            <a:endCxn id="483" idx="2"/>
          </p:cNvCxnSpPr>
          <p:nvPr/>
        </p:nvCxnSpPr>
        <p:spPr>
          <a:xfrm flipH="1" rot="10800000">
            <a:off x="18581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52"/>
          <p:cNvCxnSpPr>
            <a:stCxn id="477" idx="0"/>
            <a:endCxn id="478" idx="2"/>
          </p:cNvCxnSpPr>
          <p:nvPr/>
        </p:nvCxnSpPr>
        <p:spPr>
          <a:xfrm rot="10800000">
            <a:off x="1858100" y="336690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52"/>
          <p:cNvCxnSpPr>
            <a:stCxn id="475" idx="0"/>
            <a:endCxn id="477" idx="2"/>
          </p:cNvCxnSpPr>
          <p:nvPr/>
        </p:nvCxnSpPr>
        <p:spPr>
          <a:xfrm rot="10800000">
            <a:off x="1858100" y="40399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52"/>
          <p:cNvCxnSpPr>
            <a:stCxn id="474" idx="0"/>
            <a:endCxn id="477" idx="2"/>
          </p:cNvCxnSpPr>
          <p:nvPr/>
        </p:nvCxnSpPr>
        <p:spPr>
          <a:xfrm flipH="1" rot="10800000">
            <a:off x="9804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52"/>
          <p:cNvCxnSpPr>
            <a:stCxn id="476" idx="0"/>
            <a:endCxn id="477" idx="2"/>
          </p:cNvCxnSpPr>
          <p:nvPr/>
        </p:nvCxnSpPr>
        <p:spPr>
          <a:xfrm rot="10800000">
            <a:off x="18579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52"/>
          <p:cNvCxnSpPr>
            <a:stCxn id="471" idx="2"/>
            <a:endCxn id="474" idx="2"/>
          </p:cNvCxnSpPr>
          <p:nvPr/>
        </p:nvCxnSpPr>
        <p:spPr>
          <a:xfrm rot="10800000">
            <a:off x="980300" y="4712950"/>
            <a:ext cx="87780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52"/>
          <p:cNvCxnSpPr>
            <a:stCxn id="471" idx="2"/>
            <a:endCxn id="475" idx="2"/>
          </p:cNvCxnSpPr>
          <p:nvPr/>
        </p:nvCxnSpPr>
        <p:spPr>
          <a:xfrm rot="10800000">
            <a:off x="1858100" y="4712950"/>
            <a:ext cx="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52"/>
          <p:cNvCxnSpPr>
            <a:stCxn id="471" idx="2"/>
            <a:endCxn id="476" idx="2"/>
          </p:cNvCxnSpPr>
          <p:nvPr/>
        </p:nvCxnSpPr>
        <p:spPr>
          <a:xfrm flipH="1" rot="10800000">
            <a:off x="1858100" y="4712950"/>
            <a:ext cx="87780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52"/>
          <p:cNvSpPr txBox="1"/>
          <p:nvPr/>
        </p:nvSpPr>
        <p:spPr>
          <a:xfrm>
            <a:off x="3444900" y="1817750"/>
            <a:ext cx="2104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CUDA graph N</a:t>
            </a:r>
            <a:endParaRPr sz="1800"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7" name="Google Shape;497;p52"/>
          <p:cNvSpPr txBox="1"/>
          <p:nvPr/>
        </p:nvSpPr>
        <p:spPr>
          <a:xfrm>
            <a:off x="3444900" y="4328350"/>
            <a:ext cx="2104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CUDA graph N-1</a:t>
            </a:r>
            <a:endParaRPr sz="1800"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8" name="Google Shape;498;p52"/>
          <p:cNvSpPr txBox="1"/>
          <p:nvPr/>
        </p:nvSpPr>
        <p:spPr>
          <a:xfrm>
            <a:off x="3444900" y="3562500"/>
            <a:ext cx="2104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9138"/>
                </a:solidFill>
                <a:latin typeface="Lexend"/>
                <a:ea typeface="Lexend"/>
                <a:cs typeface="Lexend"/>
                <a:sym typeface="Lexend"/>
              </a:rPr>
              <a:t>PyTorch Eager</a:t>
            </a:r>
            <a:endParaRPr sz="1800">
              <a:solidFill>
                <a:srgbClr val="E6913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9" name="Google Shape;499;p52"/>
          <p:cNvSpPr txBox="1"/>
          <p:nvPr/>
        </p:nvSpPr>
        <p:spPr>
          <a:xfrm>
            <a:off x="6283550" y="2627075"/>
            <a:ext cx="21042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Graph split using </a:t>
            </a:r>
            <a:r>
              <a:rPr lang="en" sz="1800" u="sng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torch.compile</a:t>
            </a:r>
            <a:endParaRPr sz="1800" u="sng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00" name="Google Shape;500;p52"/>
          <p:cNvCxnSpPr>
            <a:stCxn id="499" idx="1"/>
            <a:endCxn id="496" idx="3"/>
          </p:cNvCxnSpPr>
          <p:nvPr/>
        </p:nvCxnSpPr>
        <p:spPr>
          <a:xfrm rot="10800000">
            <a:off x="5549150" y="2056475"/>
            <a:ext cx="7344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52"/>
          <p:cNvCxnSpPr>
            <a:stCxn id="499" idx="1"/>
            <a:endCxn id="498" idx="3"/>
          </p:cNvCxnSpPr>
          <p:nvPr/>
        </p:nvCxnSpPr>
        <p:spPr>
          <a:xfrm flipH="1">
            <a:off x="5549150" y="2970875"/>
            <a:ext cx="734400" cy="8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52"/>
          <p:cNvCxnSpPr>
            <a:stCxn id="499" idx="1"/>
            <a:endCxn id="497" idx="3"/>
          </p:cNvCxnSpPr>
          <p:nvPr/>
        </p:nvCxnSpPr>
        <p:spPr>
          <a:xfrm flipH="1">
            <a:off x="5549150" y="2970875"/>
            <a:ext cx="734400" cy="15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/>
          <p:nvPr/>
        </p:nvSpPr>
        <p:spPr>
          <a:xfrm>
            <a:off x="493550" y="3471448"/>
            <a:ext cx="2729100" cy="659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8" name="Google Shape;508;p53"/>
          <p:cNvSpPr/>
          <p:nvPr/>
        </p:nvSpPr>
        <p:spPr>
          <a:xfrm>
            <a:off x="493550" y="691850"/>
            <a:ext cx="2729100" cy="2729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9" name="Google Shape;509;p53"/>
          <p:cNvSpPr/>
          <p:nvPr/>
        </p:nvSpPr>
        <p:spPr>
          <a:xfrm>
            <a:off x="493550" y="4181350"/>
            <a:ext cx="2729100" cy="77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0" name="Google Shape;510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 CUDA Graphs (cont’d)</a:t>
            </a:r>
            <a:endParaRPr sz="1750"/>
          </a:p>
        </p:txBody>
      </p:sp>
      <p:sp>
        <p:nvSpPr>
          <p:cNvPr id="511" name="Google Shape;511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53"/>
          <p:cNvSpPr/>
          <p:nvPr/>
        </p:nvSpPr>
        <p:spPr>
          <a:xfrm>
            <a:off x="6155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3" name="Google Shape;513;p53"/>
          <p:cNvSpPr/>
          <p:nvPr/>
        </p:nvSpPr>
        <p:spPr>
          <a:xfrm>
            <a:off x="149315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4" name="Google Shape;514;p53"/>
          <p:cNvSpPr/>
          <p:nvPr/>
        </p:nvSpPr>
        <p:spPr>
          <a:xfrm>
            <a:off x="23708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5" name="Google Shape;515;p53"/>
          <p:cNvSpPr/>
          <p:nvPr/>
        </p:nvSpPr>
        <p:spPr>
          <a:xfrm>
            <a:off x="615500" y="356250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Attention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6" name="Google Shape;516;p53"/>
          <p:cNvSpPr/>
          <p:nvPr/>
        </p:nvSpPr>
        <p:spPr>
          <a:xfrm>
            <a:off x="1493150" y="288947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7" name="Google Shape;517;p53"/>
          <p:cNvSpPr/>
          <p:nvPr/>
        </p:nvSpPr>
        <p:spPr>
          <a:xfrm>
            <a:off x="615500" y="221645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8" name="Google Shape;518;p53"/>
          <p:cNvSpPr/>
          <p:nvPr/>
        </p:nvSpPr>
        <p:spPr>
          <a:xfrm>
            <a:off x="615500" y="1543425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53"/>
          <p:cNvSpPr/>
          <p:nvPr/>
        </p:nvSpPr>
        <p:spPr>
          <a:xfrm>
            <a:off x="6155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0" name="Google Shape;520;p53"/>
          <p:cNvSpPr/>
          <p:nvPr/>
        </p:nvSpPr>
        <p:spPr>
          <a:xfrm>
            <a:off x="149315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53"/>
          <p:cNvSpPr/>
          <p:nvPr/>
        </p:nvSpPr>
        <p:spPr>
          <a:xfrm>
            <a:off x="23708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22" name="Google Shape;522;p53"/>
          <p:cNvCxnSpPr>
            <a:stCxn id="517" idx="0"/>
            <a:endCxn id="518" idx="2"/>
          </p:cNvCxnSpPr>
          <p:nvPr/>
        </p:nvCxnSpPr>
        <p:spPr>
          <a:xfrm rot="10800000">
            <a:off x="1858100" y="202085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53"/>
          <p:cNvCxnSpPr>
            <a:stCxn id="516" idx="0"/>
            <a:endCxn id="517" idx="2"/>
          </p:cNvCxnSpPr>
          <p:nvPr/>
        </p:nvCxnSpPr>
        <p:spPr>
          <a:xfrm rot="10800000">
            <a:off x="1858100" y="269387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53"/>
          <p:cNvCxnSpPr>
            <a:stCxn id="518" idx="0"/>
            <a:endCxn id="519" idx="2"/>
          </p:cNvCxnSpPr>
          <p:nvPr/>
        </p:nvCxnSpPr>
        <p:spPr>
          <a:xfrm rot="10800000">
            <a:off x="9803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53"/>
          <p:cNvCxnSpPr>
            <a:stCxn id="518" idx="0"/>
            <a:endCxn id="520" idx="2"/>
          </p:cNvCxnSpPr>
          <p:nvPr/>
        </p:nvCxnSpPr>
        <p:spPr>
          <a:xfrm rot="10800000">
            <a:off x="1858100" y="13478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53"/>
          <p:cNvCxnSpPr>
            <a:stCxn id="518" idx="0"/>
            <a:endCxn id="521" idx="2"/>
          </p:cNvCxnSpPr>
          <p:nvPr/>
        </p:nvCxnSpPr>
        <p:spPr>
          <a:xfrm flipH="1" rot="10800000">
            <a:off x="18581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53"/>
          <p:cNvCxnSpPr>
            <a:stCxn id="515" idx="0"/>
            <a:endCxn id="516" idx="2"/>
          </p:cNvCxnSpPr>
          <p:nvPr/>
        </p:nvCxnSpPr>
        <p:spPr>
          <a:xfrm rot="10800000">
            <a:off x="1858100" y="336690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53"/>
          <p:cNvCxnSpPr>
            <a:stCxn id="513" idx="0"/>
            <a:endCxn id="515" idx="2"/>
          </p:cNvCxnSpPr>
          <p:nvPr/>
        </p:nvCxnSpPr>
        <p:spPr>
          <a:xfrm rot="10800000">
            <a:off x="1858100" y="40399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53"/>
          <p:cNvCxnSpPr>
            <a:stCxn id="512" idx="0"/>
            <a:endCxn id="515" idx="2"/>
          </p:cNvCxnSpPr>
          <p:nvPr/>
        </p:nvCxnSpPr>
        <p:spPr>
          <a:xfrm flipH="1" rot="10800000">
            <a:off x="9804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53"/>
          <p:cNvCxnSpPr>
            <a:stCxn id="514" idx="0"/>
            <a:endCxn id="515" idx="2"/>
          </p:cNvCxnSpPr>
          <p:nvPr/>
        </p:nvCxnSpPr>
        <p:spPr>
          <a:xfrm rot="10800000">
            <a:off x="18579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53"/>
          <p:cNvCxnSpPr>
            <a:stCxn id="509" idx="2"/>
            <a:endCxn id="512" idx="2"/>
          </p:cNvCxnSpPr>
          <p:nvPr/>
        </p:nvCxnSpPr>
        <p:spPr>
          <a:xfrm rot="10800000">
            <a:off x="980300" y="4712950"/>
            <a:ext cx="87780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53"/>
          <p:cNvCxnSpPr>
            <a:stCxn id="509" idx="2"/>
            <a:endCxn id="513" idx="2"/>
          </p:cNvCxnSpPr>
          <p:nvPr/>
        </p:nvCxnSpPr>
        <p:spPr>
          <a:xfrm rot="10800000">
            <a:off x="1858100" y="4712950"/>
            <a:ext cx="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53"/>
          <p:cNvCxnSpPr>
            <a:stCxn id="509" idx="2"/>
            <a:endCxn id="514" idx="2"/>
          </p:cNvCxnSpPr>
          <p:nvPr/>
        </p:nvCxnSpPr>
        <p:spPr>
          <a:xfrm flipH="1" rot="10800000">
            <a:off x="1858100" y="4712950"/>
            <a:ext cx="87780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53"/>
          <p:cNvSpPr txBox="1"/>
          <p:nvPr>
            <p:ph idx="1" type="body"/>
          </p:nvPr>
        </p:nvSpPr>
        <p:spPr>
          <a:xfrm>
            <a:off x="3325625" y="847675"/>
            <a:ext cx="5695500" cy="3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V1: Splits the model into pieces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the attention op in </a:t>
            </a:r>
            <a:r>
              <a:rPr lang="en">
                <a:solidFill>
                  <a:srgbClr val="E69138"/>
                </a:solidFill>
              </a:rPr>
              <a:t>eager-mode PyTorch</a:t>
            </a:r>
            <a:endParaRPr>
              <a:solidFill>
                <a:srgbClr val="E6913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other ops with </a:t>
            </a:r>
            <a:r>
              <a:rPr lang="en">
                <a:solidFill>
                  <a:srgbClr val="6AA84F"/>
                </a:solidFill>
              </a:rPr>
              <a:t>CUDA graphs</a:t>
            </a:r>
            <a:endParaRPr>
              <a:solidFill>
                <a:srgbClr val="6AA84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Easy to capture, since the ops are token-wise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Critical to capture the all-reduce 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 </a:t>
            </a:r>
            <a:r>
              <a:rPr lang="en">
                <a:solidFill>
                  <a:schemeClr val="accent1"/>
                </a:solidFill>
              </a:rPr>
              <a:t>Maximum freedom</a:t>
            </a:r>
            <a:r>
              <a:rPr lang="en"/>
              <a:t> in implementing the attention 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restriction on shapes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CPU operations are allowed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 </a:t>
            </a:r>
            <a:r>
              <a:rPr lang="en">
                <a:solidFill>
                  <a:srgbClr val="CC0100"/>
                </a:solidFill>
              </a:rPr>
              <a:t>CPU overheads</a:t>
            </a:r>
            <a:r>
              <a:rPr lang="en"/>
              <a:t> unhidden by CUDA graphs could slow down the model execution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Negligible for 8B+ models on H100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Cascade Attention for System Prompts</a:t>
            </a:r>
            <a:endParaRPr sz="1750"/>
          </a:p>
        </p:txBody>
      </p:sp>
      <p:sp>
        <p:nvSpPr>
          <p:cNvPr id="540" name="Google Shape;54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54"/>
          <p:cNvSpPr txBox="1"/>
          <p:nvPr>
            <p:ph idx="1" type="body"/>
          </p:nvPr>
        </p:nvSpPr>
        <p:spPr>
          <a:xfrm>
            <a:off x="919800" y="847675"/>
            <a:ext cx="73044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system prompt?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text prefix describing the task, style, tools, safety rules,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</a:t>
            </a:r>
            <a:r>
              <a:rPr lang="en">
                <a:solidFill>
                  <a:schemeClr val="accent1"/>
                </a:solidFill>
              </a:rPr>
              <a:t>shared for all requests</a:t>
            </a:r>
            <a:r>
              <a:rPr lang="en"/>
              <a:t> to the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length varies a lot by models &amp; applications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E.g., Copilot: ~570 tokens, ChatGPT-4o: ~1200 tokens, Sonnet 3.5: ~2400 tokens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638" y="2571750"/>
            <a:ext cx="5714724" cy="13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Cascade Attention for System Prompts</a:t>
            </a:r>
            <a:endParaRPr/>
          </a:p>
        </p:txBody>
      </p:sp>
      <p:sp>
        <p:nvSpPr>
          <p:cNvPr id="548" name="Google Shape;54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55"/>
          <p:cNvSpPr txBox="1"/>
          <p:nvPr>
            <p:ph idx="1" type="body"/>
          </p:nvPr>
        </p:nvSpPr>
        <p:spPr>
          <a:xfrm>
            <a:off x="919800" y="847675"/>
            <a:ext cx="7304400" cy="3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system prompt?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text prefix describing the task, style, tools, safety rules,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</a:t>
            </a:r>
            <a:r>
              <a:rPr lang="en">
                <a:solidFill>
                  <a:schemeClr val="accent1"/>
                </a:solidFill>
              </a:rPr>
              <a:t>shared for all requests</a:t>
            </a:r>
            <a:r>
              <a:rPr lang="en"/>
              <a:t> to the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length varies a lot by models &amp; applications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E.g., Copilot: ~570 tokens, ChatGPT-4o: ~1200 tokens, Sonnet 3.5: ~2400 tokens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cascade attention?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Proposed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Zihao Ye (UW) et al.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GPU kernel trick to optimize attention with </a:t>
            </a:r>
            <a:r>
              <a:rPr lang="en">
                <a:solidFill>
                  <a:schemeClr val="accent1"/>
                </a:solidFill>
              </a:rPr>
              <a:t>shared KV cache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CC0100"/>
                </a:solidFill>
              </a:rPr>
              <a:t>Was difficult to integrate</a:t>
            </a:r>
            <a:r>
              <a:rPr lang="en"/>
              <a:t> because the trick makes the kernel more dynamic, making it </a:t>
            </a:r>
            <a:r>
              <a:rPr lang="en">
                <a:solidFill>
                  <a:srgbClr val="CC0100"/>
                </a:solidFill>
              </a:rPr>
              <a:t>less compatible with CUDA graph</a:t>
            </a:r>
            <a:endParaRPr>
              <a:solidFill>
                <a:srgbClr val="CC01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Case: Cascade Attention (cont’d)</a:t>
            </a:r>
            <a:endParaRPr sz="1750"/>
          </a:p>
        </p:txBody>
      </p:sp>
      <p:sp>
        <p:nvSpPr>
          <p:cNvPr id="555" name="Google Shape;55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56"/>
          <p:cNvSpPr txBox="1"/>
          <p:nvPr>
            <p:ph idx="1" type="body"/>
          </p:nvPr>
        </p:nvSpPr>
        <p:spPr>
          <a:xfrm>
            <a:off x="615750" y="857225"/>
            <a:ext cx="79125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Thanks to piecewise CUDA graphs, vLLM V1 was able to </a:t>
            </a:r>
            <a:r>
              <a:rPr lang="en">
                <a:solidFill>
                  <a:schemeClr val="accent1"/>
                </a:solidFill>
              </a:rPr>
              <a:t>smoothly integrate cascade attention and enable it by default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Automatically detects the system prompt &amp; applies the optimization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improvements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ShareGPT + system prompts of varying lengths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C0100"/>
              </a:buClr>
              <a:buSzPts val="1400"/>
              <a:buChar char="○"/>
            </a:pPr>
            <a:r>
              <a:rPr lang="en">
                <a:solidFill>
                  <a:srgbClr val="CC0100"/>
                </a:solidFill>
              </a:rPr>
              <a:t>0–50% throughput increase</a:t>
            </a:r>
            <a:endParaRPr>
              <a:solidFill>
                <a:srgbClr val="CC01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Makes the system prompt almost free</a:t>
            </a:r>
            <a:endParaRPr/>
          </a:p>
        </p:txBody>
      </p:sp>
      <p:pic>
        <p:nvPicPr>
          <p:cNvPr id="557" name="Google Shape;557;p56"/>
          <p:cNvPicPr preferRelativeResize="0"/>
          <p:nvPr/>
        </p:nvPicPr>
        <p:blipFill rotWithShape="1">
          <a:blip r:embed="rId3">
            <a:alphaModFix/>
          </a:blip>
          <a:srcRect b="0" l="3674" r="6703" t="6261"/>
          <a:stretch/>
        </p:blipFill>
        <p:spPr>
          <a:xfrm>
            <a:off x="5826846" y="2190025"/>
            <a:ext cx="3116482" cy="244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</a:t>
            </a:r>
            <a:r>
              <a:rPr lang="en"/>
              <a:t>'s Goal</a:t>
            </a:r>
            <a:endParaRPr/>
          </a:p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1490275" y="940375"/>
            <a:ext cx="6163800" cy="3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Build the </a:t>
            </a:r>
            <a:r>
              <a:rPr lang="en" sz="3000">
                <a:solidFill>
                  <a:srgbClr val="4A86E8"/>
                </a:solidFill>
              </a:rPr>
              <a:t>fastest</a:t>
            </a:r>
            <a:r>
              <a:rPr lang="en" sz="3000">
                <a:solidFill>
                  <a:schemeClr val="dk1"/>
                </a:solidFill>
              </a:rPr>
              <a:t> and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</a:rPr>
              <a:t>easiest-to-use</a:t>
            </a:r>
            <a:r>
              <a:rPr lang="en" sz="3000">
                <a:solidFill>
                  <a:schemeClr val="dk1"/>
                </a:solidFill>
              </a:rPr>
              <a:t> open-source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LLM inference &amp; serving engine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298700" y="241899"/>
            <a:ext cx="1183949" cy="4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Use Cases of Piecewise CUDA Graphs</a:t>
            </a:r>
            <a:endParaRPr sz="1750"/>
          </a:p>
        </p:txBody>
      </p:sp>
      <p:sp>
        <p:nvSpPr>
          <p:cNvPr id="563" name="Google Shape;56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4" name="Google Shape;564;p57"/>
          <p:cNvSpPr txBox="1"/>
          <p:nvPr>
            <p:ph idx="1" type="body"/>
          </p:nvPr>
        </p:nvSpPr>
        <p:spPr>
          <a:xfrm>
            <a:off x="1150050" y="1024200"/>
            <a:ext cx="6843900" cy="3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 CUDA graphs will allow vLLM to </a:t>
            </a:r>
            <a:r>
              <a:rPr lang="en">
                <a:solidFill>
                  <a:schemeClr val="accent1"/>
                </a:solidFill>
              </a:rPr>
              <a:t>easily integrate new optimizations</a:t>
            </a:r>
            <a:r>
              <a:rPr lang="en"/>
              <a:t> such as: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KV cache offloading to CPU memory (</a:t>
            </a:r>
            <a:r>
              <a:rPr lang="en" u="sng">
                <a:solidFill>
                  <a:schemeClr val="hlink"/>
                </a:solidFill>
                <a:hlinkClick r:id="rId3"/>
              </a:rPr>
              <a:t>#11532</a:t>
            </a:r>
            <a:r>
              <a:rPr lang="en"/>
              <a:t>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KV cache offloading to disk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Sparse KV cache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Brand-new attention algorithms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 . 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Important Enhancements in V1</a:t>
            </a:r>
            <a:endParaRPr sz="1750"/>
          </a:p>
        </p:txBody>
      </p:sp>
      <p:sp>
        <p:nvSpPr>
          <p:cNvPr id="570" name="Google Shape;57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" name="Google Shape;571;p58"/>
          <p:cNvSpPr txBox="1"/>
          <p:nvPr>
            <p:ph idx="1" type="body"/>
          </p:nvPr>
        </p:nvSpPr>
        <p:spPr>
          <a:xfrm>
            <a:off x="919800" y="847675"/>
            <a:ext cx="7304400" cy="3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FlashAttention 3 integration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available in V0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Prefix caching for image inputs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Useful for multi-turn chat with images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Miscellaneous Python-level optimizations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 frequently creating new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Minimize garbage-collection overhead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 . 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 Engine Performance (Llama 3 8B)</a:t>
            </a:r>
            <a:endParaRPr/>
          </a:p>
        </p:txBody>
      </p:sp>
      <p:sp>
        <p:nvSpPr>
          <p:cNvPr id="577" name="Google Shape;57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8" name="Google Shape;578;p59"/>
          <p:cNvSpPr txBox="1"/>
          <p:nvPr/>
        </p:nvSpPr>
        <p:spPr>
          <a:xfrm>
            <a:off x="3885525" y="1705250"/>
            <a:ext cx="2397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Time-to-first-token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9" name="Google Shape;579;p59"/>
          <p:cNvSpPr txBox="1"/>
          <p:nvPr/>
        </p:nvSpPr>
        <p:spPr>
          <a:xfrm>
            <a:off x="6533350" y="1705250"/>
            <a:ext cx="2472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Time-per-output-token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80" name="Google Shape;580;p59"/>
          <p:cNvCxnSpPr/>
          <p:nvPr/>
        </p:nvCxnSpPr>
        <p:spPr>
          <a:xfrm>
            <a:off x="3496625" y="1075375"/>
            <a:ext cx="0" cy="30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p59"/>
          <p:cNvSpPr txBox="1"/>
          <p:nvPr/>
        </p:nvSpPr>
        <p:spPr>
          <a:xfrm>
            <a:off x="4896625" y="1224425"/>
            <a:ext cx="2999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Online Serving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(ShareGPT)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59"/>
          <p:cNvSpPr txBox="1"/>
          <p:nvPr/>
        </p:nvSpPr>
        <p:spPr>
          <a:xfrm>
            <a:off x="240300" y="1238175"/>
            <a:ext cx="2999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Offline Inference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(ShareGPT)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59"/>
          <p:cNvSpPr txBox="1"/>
          <p:nvPr/>
        </p:nvSpPr>
        <p:spPr>
          <a:xfrm>
            <a:off x="541350" y="1705250"/>
            <a:ext cx="2397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Throughput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4" name="Google Shape;584;p59"/>
          <p:cNvSpPr txBox="1"/>
          <p:nvPr/>
        </p:nvSpPr>
        <p:spPr>
          <a:xfrm>
            <a:off x="1500600" y="4128325"/>
            <a:ext cx="61428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Same throughput as V0 + 8-step scheduling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Lower TTFT &amp; TPOT</a:t>
            </a: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than V0 + 8-step scheduling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5" name="Google Shape;5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76" y="2022025"/>
            <a:ext cx="2556552" cy="19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9"/>
          <p:cNvPicPr preferRelativeResize="0"/>
          <p:nvPr/>
        </p:nvPicPr>
        <p:blipFill rotWithShape="1">
          <a:blip r:embed="rId4">
            <a:alphaModFix/>
          </a:blip>
          <a:srcRect b="0" l="3772" r="0" t="0"/>
          <a:stretch/>
        </p:blipFill>
        <p:spPr>
          <a:xfrm>
            <a:off x="6388975" y="1961750"/>
            <a:ext cx="2864151" cy="21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801" y="2040050"/>
            <a:ext cx="2813051" cy="20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 Current Status</a:t>
            </a:r>
            <a:endParaRPr/>
          </a:p>
        </p:txBody>
      </p:sp>
      <p:sp>
        <p:nvSpPr>
          <p:cNvPr id="593" name="Google Shape;593;p60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do </a:t>
            </a:r>
            <a:r>
              <a:rPr b="1" lang="en">
                <a:solidFill>
                  <a:srgbClr val="CC0100"/>
                </a:solidFill>
              </a:rPr>
              <a:t>alpha</a:t>
            </a:r>
            <a:r>
              <a:rPr lang="en"/>
              <a:t> release very soon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code can be found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vllm/v1/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</a:t>
            </a: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VLLM_USE_V1=1</a:t>
            </a:r>
            <a:r>
              <a:rPr lang="en"/>
              <a:t> to use the V1 engine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end-user APIs as V0 (OpenAI server &amp;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/>
              <a:t> class)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Supported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Decoder-only Transformer</a:t>
            </a:r>
            <a:r>
              <a:rPr lang="en"/>
              <a:t>s</a:t>
            </a:r>
            <a:r>
              <a:rPr lang="en"/>
              <a:t> (e.g., Llama, Mixtral)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Llava-style VLMs (e.g., Pixtral, Qwen2-VL)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Supported: chunked prefills, prefix caching, tensor parallelism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WIP: LoRA, spec decoding, pipeline parallelism, structured outputs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supports NVIDIA GPUs for now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Actively working to also integrate other hardware backends</a:t>
            </a:r>
            <a:endParaRPr/>
          </a:p>
        </p:txBody>
      </p:sp>
      <p:sp>
        <p:nvSpPr>
          <p:cNvPr id="594" name="Google Shape;59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Q1 Roadmap</a:t>
            </a:r>
            <a:endParaRPr sz="7000"/>
          </a:p>
        </p:txBody>
      </p:sp>
      <p:sp>
        <p:nvSpPr>
          <p:cNvPr id="600" name="Google Shape;600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Simon Mo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"/>
          <p:cNvSpPr txBox="1"/>
          <p:nvPr>
            <p:ph type="title"/>
          </p:nvPr>
        </p:nvSpPr>
        <p:spPr>
          <a:xfrm>
            <a:off x="342900" y="205744"/>
            <a:ext cx="415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vLLM 2025 Vision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606" name="Google Shape;606;p62"/>
          <p:cNvSpPr txBox="1"/>
          <p:nvPr>
            <p:ph idx="1" type="body"/>
          </p:nvPr>
        </p:nvSpPr>
        <p:spPr>
          <a:xfrm>
            <a:off x="604493" y="1692660"/>
            <a:ext cx="8513400" cy="2858400"/>
          </a:xfrm>
          <a:prstGeom prst="rect">
            <a:avLst/>
          </a:prstGeom>
        </p:spPr>
        <p:txBody>
          <a:bodyPr anchorCtr="0" anchor="t" bIns="0" lIns="0" spcFirstLastPara="1" rIns="68575" wrap="square" tIns="34275">
            <a:noAutofit/>
          </a:bodyPr>
          <a:lstStyle/>
          <a:p>
            <a:pPr indent="-431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lang="en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Support</a:t>
            </a:r>
            <a:r>
              <a:rPr lang="en" sz="320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" sz="3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Emerging </a:t>
            </a:r>
            <a:r>
              <a:rPr lang="en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Models</a:t>
            </a:r>
            <a:endParaRPr b="1"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b="1" lang="en" sz="3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Production</a:t>
            </a:r>
            <a:r>
              <a:rPr lang="en" sz="320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Deployments</a:t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eriod"/>
            </a:pPr>
            <a:r>
              <a:rPr b="1" lang="en" sz="3200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Open Architecture</a:t>
            </a:r>
            <a:r>
              <a:rPr lang="en" sz="3200">
                <a:latin typeface="Lexend"/>
                <a:ea typeface="Lexend"/>
                <a:cs typeface="Lexend"/>
                <a:sym typeface="Lexend"/>
              </a:rPr>
              <a:t> </a:t>
            </a:r>
            <a:endParaRPr sz="3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3"/>
          <p:cNvSpPr txBox="1"/>
          <p:nvPr>
            <p:ph type="title"/>
          </p:nvPr>
        </p:nvSpPr>
        <p:spPr>
          <a:xfrm>
            <a:off x="342900" y="205744"/>
            <a:ext cx="415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1. Support </a:t>
            </a:r>
            <a:r>
              <a:rPr lang="en" sz="2300">
                <a:solidFill>
                  <a:schemeClr val="accent1"/>
                </a:solidFill>
              </a:rPr>
              <a:t>Emerging</a:t>
            </a:r>
            <a:r>
              <a:rPr lang="en" sz="2300">
                <a:solidFill>
                  <a:srgbClr val="000000"/>
                </a:solidFill>
              </a:rPr>
              <a:t> Models</a:t>
            </a:r>
            <a:endParaRPr sz="2300"/>
          </a:p>
        </p:txBody>
      </p:sp>
      <p:sp>
        <p:nvSpPr>
          <p:cNvPr id="612" name="Google Shape;612;p63"/>
          <p:cNvSpPr txBox="1"/>
          <p:nvPr>
            <p:ph idx="1" type="body"/>
          </p:nvPr>
        </p:nvSpPr>
        <p:spPr>
          <a:xfrm>
            <a:off x="342900" y="589725"/>
            <a:ext cx="415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i="1" lang="en"/>
              <a:t>…GPT4o level model in 1 GPU, and very large models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13" name="Google Shape;613;p63"/>
          <p:cNvSpPr txBox="1"/>
          <p:nvPr>
            <p:ph idx="1" type="body"/>
          </p:nvPr>
        </p:nvSpPr>
        <p:spPr>
          <a:xfrm>
            <a:off x="387075" y="1521131"/>
            <a:ext cx="4224000" cy="2485500"/>
          </a:xfrm>
          <a:prstGeom prst="rect">
            <a:avLst/>
          </a:prstGeom>
        </p:spPr>
        <p:txBody>
          <a:bodyPr anchorCtr="0" anchor="t" bIns="0" lIns="0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Small yet mighty models + large models coexist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System Optimizations for:</a:t>
            </a:r>
            <a:endParaRPr b="1" sz="13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KV Cache</a:t>
            </a:r>
            <a:endParaRPr sz="1100"/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MoE</a:t>
            </a:r>
            <a:endParaRPr sz="1100"/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Long Context</a:t>
            </a:r>
            <a:endParaRPr sz="11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Tailored Inference System for:</a:t>
            </a:r>
            <a:endParaRPr b="1" sz="13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Reasoning</a:t>
            </a:r>
            <a:endParaRPr sz="1100"/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Coding</a:t>
            </a:r>
            <a:endParaRPr sz="1100"/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Agents</a:t>
            </a:r>
            <a:endParaRPr sz="1100"/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Creative Writing</a:t>
            </a:r>
            <a:endParaRPr sz="1100"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>
                <a:solidFill>
                  <a:schemeClr val="dk1"/>
                </a:solidFill>
              </a:rPr>
              <a:t>vLLM being used in data curation and RLHF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14" name="Google Shape;6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94" y="1589222"/>
            <a:ext cx="3921021" cy="21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3"/>
          <p:cNvSpPr txBox="1"/>
          <p:nvPr/>
        </p:nvSpPr>
        <p:spPr>
          <a:xfrm>
            <a:off x="5290228" y="3684591"/>
            <a:ext cx="2976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 Illustration of adding multimodal capabilities to Llama 3</a:t>
            </a:r>
            <a:endParaRPr i="1"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0" name="Google Shape;620;p64"/>
          <p:cNvCxnSpPr/>
          <p:nvPr/>
        </p:nvCxnSpPr>
        <p:spPr>
          <a:xfrm>
            <a:off x="7611812" y="4855529"/>
            <a:ext cx="0" cy="243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1" name="Google Shape;621;p64"/>
          <p:cNvSpPr txBox="1"/>
          <p:nvPr>
            <p:ph type="title"/>
          </p:nvPr>
        </p:nvSpPr>
        <p:spPr>
          <a:xfrm>
            <a:off x="342900" y="205744"/>
            <a:ext cx="4152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300"/>
              <a:t>2. </a:t>
            </a:r>
            <a:r>
              <a:rPr lang="en" sz="2300">
                <a:solidFill>
                  <a:schemeClr val="accent1"/>
                </a:solidFill>
              </a:rPr>
              <a:t>Production</a:t>
            </a:r>
            <a:r>
              <a:rPr lang="en" sz="2300">
                <a:solidFill>
                  <a:srgbClr val="000000"/>
                </a:solidFill>
              </a:rPr>
              <a:t> Deployment</a:t>
            </a:r>
            <a:endParaRPr sz="2300"/>
          </a:p>
        </p:txBody>
      </p:sp>
      <p:sp>
        <p:nvSpPr>
          <p:cNvPr id="622" name="Google Shape;622;p64"/>
          <p:cNvSpPr txBox="1"/>
          <p:nvPr>
            <p:ph idx="1" type="body"/>
          </p:nvPr>
        </p:nvSpPr>
        <p:spPr>
          <a:xfrm>
            <a:off x="342900" y="589725"/>
            <a:ext cx="4152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i="1" lang="en"/>
              <a:t>…hundreds of thousands of GPUs scale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623" name="Google Shape;623;p64"/>
          <p:cNvSpPr txBox="1"/>
          <p:nvPr>
            <p:ph idx="1" type="body"/>
          </p:nvPr>
        </p:nvSpPr>
        <p:spPr>
          <a:xfrm>
            <a:off x="308588" y="1425150"/>
            <a:ext cx="4220700" cy="2677500"/>
          </a:xfrm>
          <a:prstGeom prst="rect">
            <a:avLst/>
          </a:prstGeom>
        </p:spPr>
        <p:txBody>
          <a:bodyPr anchorCtr="0" anchor="t" bIns="0" lIns="0" spcFirstLastPara="1" rIns="68575" wrap="square" tIns="34275">
            <a:noAutofit/>
          </a:bodyPr>
          <a:lstStyle/>
          <a:p>
            <a:pPr indent="-2476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The year of productionization of scaled deployments</a:t>
            </a:r>
            <a:endParaRPr b="1" sz="1300">
              <a:solidFill>
                <a:schemeClr val="dk1"/>
              </a:solidFill>
            </a:endParaRPr>
          </a:p>
          <a:p>
            <a:pPr indent="-2476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Recipes and ecosystems for routing, caching, and scaling</a:t>
            </a:r>
            <a:endParaRPr b="1" sz="1300">
              <a:solidFill>
                <a:schemeClr val="dk1"/>
              </a:solidFill>
            </a:endParaRPr>
          </a:p>
          <a:p>
            <a:pPr indent="-2476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High performance by default:</a:t>
            </a:r>
            <a:endParaRPr b="1" sz="1300">
              <a:solidFill>
                <a:schemeClr val="dk1"/>
              </a:solidFill>
            </a:endParaRPr>
          </a:p>
          <a:p>
            <a:pPr indent="-234950" lvl="1" marL="685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Quantization (&lt; FP8, KV Cache, Attention)</a:t>
            </a:r>
            <a:endParaRPr sz="1100">
              <a:solidFill>
                <a:schemeClr val="dk1"/>
              </a:solidFill>
            </a:endParaRPr>
          </a:p>
          <a:p>
            <a:pPr indent="-234950" lvl="1" marL="685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Spec</a:t>
            </a:r>
            <a:r>
              <a:rPr lang="en" sz="1100"/>
              <a:t>ulative </a:t>
            </a:r>
            <a:r>
              <a:rPr lang="en" sz="1100">
                <a:solidFill>
                  <a:schemeClr val="dk1"/>
                </a:solidFill>
              </a:rPr>
              <a:t>Decod</a:t>
            </a:r>
            <a:r>
              <a:rPr lang="en" sz="1100"/>
              <a:t>ing</a:t>
            </a:r>
            <a:endParaRPr sz="1100">
              <a:solidFill>
                <a:schemeClr val="dk1"/>
              </a:solidFill>
            </a:endParaRPr>
          </a:p>
          <a:p>
            <a:pPr indent="-234950" lvl="1" marL="685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/>
              <a:t>Predicted and </a:t>
            </a:r>
            <a:r>
              <a:rPr lang="en" sz="1100">
                <a:solidFill>
                  <a:schemeClr val="dk1"/>
                </a:solidFill>
              </a:rPr>
              <a:t>Structured Outputs</a:t>
            </a:r>
            <a:endParaRPr sz="1100">
              <a:solidFill>
                <a:schemeClr val="dk1"/>
              </a:solidFill>
            </a:endParaRPr>
          </a:p>
          <a:p>
            <a:pPr indent="-2476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Cluster solutions increase in importance; support for prefill disaggregation</a:t>
            </a:r>
            <a:endParaRPr b="1" sz="1300">
              <a:solidFill>
                <a:schemeClr val="dk1"/>
              </a:solidFill>
            </a:endParaRPr>
          </a:p>
          <a:p>
            <a:pPr indent="-247650" lvl="0" marL="3429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vLLM being tuned for specific models, leading hardwares, and extreme workloads</a:t>
            </a:r>
            <a:endParaRPr b="1" sz="1300">
              <a:solidFill>
                <a:schemeClr val="dk1"/>
              </a:solidFill>
            </a:endParaRPr>
          </a:p>
        </p:txBody>
      </p:sp>
      <p:grpSp>
        <p:nvGrpSpPr>
          <p:cNvPr id="624" name="Google Shape;624;p64"/>
          <p:cNvGrpSpPr/>
          <p:nvPr/>
        </p:nvGrpSpPr>
        <p:grpSpPr>
          <a:xfrm>
            <a:off x="4890544" y="1487550"/>
            <a:ext cx="3767776" cy="2345569"/>
            <a:chOff x="6520725" y="1983400"/>
            <a:chExt cx="5023702" cy="3127426"/>
          </a:xfrm>
        </p:grpSpPr>
        <p:pic>
          <p:nvPicPr>
            <p:cNvPr id="625" name="Google Shape;625;p64"/>
            <p:cNvPicPr preferRelativeResize="0"/>
            <p:nvPr/>
          </p:nvPicPr>
          <p:blipFill rotWithShape="1">
            <a:blip r:embed="rId3">
              <a:alphaModFix/>
            </a:blip>
            <a:srcRect b="0" l="0" r="10080" t="0"/>
            <a:stretch/>
          </p:blipFill>
          <p:spPr>
            <a:xfrm>
              <a:off x="6520725" y="1983400"/>
              <a:ext cx="5023702" cy="3127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p64"/>
            <p:cNvSpPr/>
            <p:nvPr/>
          </p:nvSpPr>
          <p:spPr>
            <a:xfrm>
              <a:off x="11282100" y="3346600"/>
              <a:ext cx="262200" cy="4893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5"/>
          <p:cNvSpPr txBox="1"/>
          <p:nvPr>
            <p:ph type="title"/>
          </p:nvPr>
        </p:nvSpPr>
        <p:spPr>
          <a:xfrm>
            <a:off x="342900" y="205744"/>
            <a:ext cx="6673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3. </a:t>
            </a:r>
            <a:r>
              <a:rPr lang="en" sz="2300">
                <a:solidFill>
                  <a:schemeClr val="accent1"/>
                </a:solidFill>
              </a:rPr>
              <a:t>Open Architecture</a:t>
            </a:r>
            <a:r>
              <a:rPr lang="en" sz="2300">
                <a:solidFill>
                  <a:srgbClr val="000000"/>
                </a:solidFill>
              </a:rPr>
              <a:t> is Our Key to Adoption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632" name="Google Shape;632;p65"/>
          <p:cNvSpPr txBox="1"/>
          <p:nvPr>
            <p:ph idx="1" type="body"/>
          </p:nvPr>
        </p:nvSpPr>
        <p:spPr>
          <a:xfrm rot="-228">
            <a:off x="309844" y="1337926"/>
            <a:ext cx="4532700" cy="2851800"/>
          </a:xfrm>
          <a:prstGeom prst="rect">
            <a:avLst/>
          </a:prstGeom>
        </p:spPr>
        <p:txBody>
          <a:bodyPr anchorCtr="0" anchor="t" bIns="0" lIns="0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A community of passionate users, adopters, and contributors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vLLM can be easily extended and modified</a:t>
            </a:r>
            <a:endParaRPr b="1" sz="13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Forks and monetization are welcomed </a:t>
            </a:r>
            <a:endParaRPr sz="11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Technically</a:t>
            </a:r>
            <a:endParaRPr b="1" sz="13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We will ship a performant yet modular V1 architecture. </a:t>
            </a:r>
            <a:endParaRPr sz="1100"/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torch.compile as an extension point for fusion</a:t>
            </a:r>
            <a:endParaRPr sz="1100"/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Researchers will build on it for new ideas</a:t>
            </a:r>
            <a:endParaRPr sz="1100"/>
          </a:p>
          <a:p>
            <a:pPr indent="-298450" lvl="1" marL="914400" rtl="0" algn="l">
              <a:spcBef>
                <a:spcPts val="4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Users will extend it with private use cases </a:t>
            </a:r>
            <a:endParaRPr sz="1100"/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A coordinated engineering organization spanning multiple companies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A positive ROI for everyone involved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633" name="Google Shape;633;p65"/>
          <p:cNvPicPr preferRelativeResize="0"/>
          <p:nvPr/>
        </p:nvPicPr>
        <p:blipFill rotWithShape="1">
          <a:blip r:embed="rId3">
            <a:alphaModFix/>
          </a:blip>
          <a:srcRect b="10754" l="0" r="9885" t="0"/>
          <a:stretch/>
        </p:blipFill>
        <p:spPr>
          <a:xfrm>
            <a:off x="4842546" y="1317192"/>
            <a:ext cx="4098575" cy="250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Q1 Roadmap</a:t>
            </a:r>
            <a:endParaRPr/>
          </a:p>
        </p:txBody>
      </p:sp>
      <p:sp>
        <p:nvSpPr>
          <p:cNvPr id="639" name="Google Shape;639;p66"/>
          <p:cNvSpPr txBox="1"/>
          <p:nvPr>
            <p:ph idx="1" type="body"/>
          </p:nvPr>
        </p:nvSpPr>
        <p:spPr>
          <a:xfrm>
            <a:off x="311700" y="8476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roadmap.vllm.ai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vLLM 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Emerging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Ecosystem Projects</a:t>
            </a:r>
            <a:endParaRPr/>
          </a:p>
        </p:txBody>
      </p:sp>
      <p:sp>
        <p:nvSpPr>
          <p:cNvPr id="640" name="Google Shape;64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178" y="2571754"/>
            <a:ext cx="3523652" cy="233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</a:t>
            </a:r>
            <a:r>
              <a:rPr lang="en"/>
              <a:t>Today</a:t>
            </a:r>
            <a:endParaRPr/>
          </a:p>
        </p:txBody>
      </p:sp>
      <p:pic>
        <p:nvPicPr>
          <p:cNvPr id="136" name="Google Shape;1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270" y="854078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1"/>
          <p:cNvSpPr txBox="1"/>
          <p:nvPr/>
        </p:nvSpPr>
        <p:spPr>
          <a:xfrm>
            <a:off x="2401125" y="831313"/>
            <a:ext cx="48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" name="Google Shape;13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200" y="1382490"/>
            <a:ext cx="390500" cy="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1"/>
          <p:cNvSpPr txBox="1"/>
          <p:nvPr/>
        </p:nvSpPr>
        <p:spPr>
          <a:xfrm>
            <a:off x="3743875" y="1349865"/>
            <a:ext cx="21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pip install vllm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0" name="Google Shape;14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8526" y="1845722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1"/>
          <p:cNvSpPr txBox="1"/>
          <p:nvPr/>
        </p:nvSpPr>
        <p:spPr>
          <a:xfrm>
            <a:off x="4188576" y="1829188"/>
            <a:ext cx="12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34.5</a:t>
            </a: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K Stars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2" name="Google Shape;142;p31"/>
          <p:cNvPicPr preferRelativeResize="0"/>
          <p:nvPr/>
        </p:nvPicPr>
        <p:blipFill rotWithShape="1">
          <a:blip r:embed="rId8">
            <a:alphaModFix/>
          </a:blip>
          <a:srcRect b="0" l="13949" r="16164" t="0"/>
          <a:stretch/>
        </p:blipFill>
        <p:spPr>
          <a:xfrm>
            <a:off x="3647084" y="327094"/>
            <a:ext cx="856776" cy="35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1"/>
          <p:cNvCxnSpPr>
            <a:stCxn id="144" idx="2"/>
          </p:cNvCxnSpPr>
          <p:nvPr/>
        </p:nvCxnSpPr>
        <p:spPr>
          <a:xfrm flipH="1">
            <a:off x="3153538" y="3943400"/>
            <a:ext cx="348900" cy="6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31"/>
          <p:cNvSpPr txBox="1"/>
          <p:nvPr/>
        </p:nvSpPr>
        <p:spPr>
          <a:xfrm>
            <a:off x="3083338" y="3567800"/>
            <a:ext cx="8382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91425" spcFirstLastPara="1" rIns="91425" wrap="square" tIns="18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Official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release!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Core</a:t>
            </a:r>
            <a:endParaRPr/>
          </a:p>
        </p:txBody>
      </p:sp>
      <p:sp>
        <p:nvSpPr>
          <p:cNvPr id="646" name="Google Shape;646;p67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Ship a performant and modular V1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V1 on by default, spec decode, hybrid </a:t>
            </a:r>
            <a:r>
              <a:rPr lang="en"/>
              <a:t>memory</a:t>
            </a:r>
            <a:r>
              <a:rPr lang="en"/>
              <a:t> allocator and more!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large and long context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Sparsity in attention and MoEs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Disaggregated prefill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performance in batch mode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RLHF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Long Generatio</a:t>
            </a:r>
            <a:r>
              <a:rPr lang="en"/>
              <a:t>n</a:t>
            </a:r>
            <a:endParaRPr/>
          </a:p>
        </p:txBody>
      </p:sp>
      <p:sp>
        <p:nvSpPr>
          <p:cNvPr id="647" name="Google Shape;64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Built-in RLHF support</a:t>
            </a:r>
            <a:endParaRPr/>
          </a:p>
        </p:txBody>
      </p:sp>
      <p:sp>
        <p:nvSpPr>
          <p:cNvPr id="653" name="Google Shape;653;p68"/>
          <p:cNvSpPr txBox="1"/>
          <p:nvPr>
            <p:ph idx="1" type="body"/>
          </p:nvPr>
        </p:nvSpPr>
        <p:spPr>
          <a:xfrm>
            <a:off x="311700" y="923875"/>
            <a:ext cx="8666700" cy="4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vLLM is an OS,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requests are normal processes running on the 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the OS also provides “system call” to control the behavior of the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RLHF community has been a key driving-factor for adding new “system calls”, and vLLM has been their primary inference engine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>
                <a:solidFill>
                  <a:schemeClr val="accen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OpenRLHF</a:t>
            </a:r>
            <a:r>
              <a:rPr lang="en" sz="1800"/>
              <a:t>, </a:t>
            </a:r>
            <a:r>
              <a:rPr lang="en" sz="1800">
                <a:solidFill>
                  <a:schemeClr val="accen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veRL</a:t>
            </a:r>
            <a:r>
              <a:rPr lang="en" sz="1800"/>
              <a:t>, </a:t>
            </a:r>
            <a:r>
              <a:rPr lang="en" sz="1800">
                <a:solidFill>
                  <a:schemeClr val="accen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open_instruct</a:t>
            </a:r>
            <a:r>
              <a:rPr lang="en" sz="1800"/>
              <a:t>, </a:t>
            </a:r>
            <a:r>
              <a:rPr lang="en" sz="1800">
                <a:solidFill>
                  <a:schemeClr val="accen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LLaMA-Factory</a:t>
            </a:r>
            <a:r>
              <a:rPr lang="en"/>
              <a:t> , 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vLLM provides built-in “system calls” that are difficult to implement out-of-tree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Sleep mode</a:t>
            </a:r>
            <a:r>
              <a:rPr lang="en"/>
              <a:t>: unmap the kv cache and model weights, put vLLM in sleep mode. Give up GPU resource temporarily for training or other models.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RLHF frameworks can also easily customize and add new “system calls”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a new worker class, and use llm.collective_rpc to call the new functions.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more details, please check the </a:t>
            </a:r>
            <a:r>
              <a:rPr lang="en" u="sng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</a:t>
            </a:r>
            <a:r>
              <a:rPr lang="en"/>
              <a:t>.</a:t>
            </a:r>
            <a:endParaRPr/>
          </a:p>
        </p:txBody>
      </p:sp>
      <p:sp>
        <p:nvSpPr>
          <p:cNvPr id="654" name="Google Shape;65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660" name="Google Shape;660;p69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Model Support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Arbitrary HF model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Alternative checkpoint format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Hardware Support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Blackwel</a:t>
            </a:r>
            <a:r>
              <a:rPr lang="en"/>
              <a:t>l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Improved Tranium/Inferentia, Gaudi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Productionize and support large scale deployment of vLLM on TPU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Out of tree support for IBM Spyre, Ascend, Tenstorrent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Optimizations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AsyncTP/Flux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FlashAttention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Usability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Multi-platform wheels and distributions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Projects</a:t>
            </a:r>
            <a:endParaRPr/>
          </a:p>
        </p:txBody>
      </p:sp>
      <p:sp>
        <p:nvSpPr>
          <p:cNvPr id="667" name="Google Shape;667;p70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Distributed batch inference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scale serving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Prefix aware router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Multi-modality output</a:t>
            </a:r>
            <a:endParaRPr/>
          </a:p>
        </p:txBody>
      </p:sp>
      <p:sp>
        <p:nvSpPr>
          <p:cNvPr id="668" name="Google Shape;66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ecosystem project: LLM inference stack</a:t>
            </a:r>
            <a:endParaRPr/>
          </a:p>
        </p:txBody>
      </p:sp>
      <p:pic>
        <p:nvPicPr>
          <p:cNvPr id="674" name="Google Shape;6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5" y="1267000"/>
            <a:ext cx="1695099" cy="48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5" name="Google Shape;675;p71"/>
          <p:cNvCxnSpPr/>
          <p:nvPr/>
        </p:nvCxnSpPr>
        <p:spPr>
          <a:xfrm>
            <a:off x="1579800" y="1515825"/>
            <a:ext cx="105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6" name="Google Shape;676;p71"/>
          <p:cNvPicPr preferRelativeResize="0"/>
          <p:nvPr/>
        </p:nvPicPr>
        <p:blipFill rotWithShape="1">
          <a:blip r:embed="rId4">
            <a:alphaModFix/>
          </a:blip>
          <a:srcRect b="0" l="0" r="54902" t="0"/>
          <a:stretch/>
        </p:blipFill>
        <p:spPr>
          <a:xfrm>
            <a:off x="1052725" y="1901225"/>
            <a:ext cx="2191175" cy="30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1"/>
          <p:cNvSpPr txBox="1"/>
          <p:nvPr/>
        </p:nvSpPr>
        <p:spPr>
          <a:xfrm>
            <a:off x="970188" y="961725"/>
            <a:ext cx="227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???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678" name="Google Shape;678;p71"/>
          <p:cNvSpPr txBox="1"/>
          <p:nvPr/>
        </p:nvSpPr>
        <p:spPr>
          <a:xfrm>
            <a:off x="2667000" y="1232875"/>
            <a:ext cx="219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LLM service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679" name="Google Shape;679;p71"/>
          <p:cNvSpPr txBox="1"/>
          <p:nvPr/>
        </p:nvSpPr>
        <p:spPr>
          <a:xfrm>
            <a:off x="5233345" y="1267000"/>
            <a:ext cx="355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A stack on top of vLLM!</a:t>
            </a:r>
            <a:endParaRPr sz="2400">
              <a:solidFill>
                <a:schemeClr val="dk2"/>
              </a:solidFill>
            </a:endParaRPr>
          </a:p>
        </p:txBody>
      </p:sp>
      <p:grpSp>
        <p:nvGrpSpPr>
          <p:cNvPr id="680" name="Google Shape;680;p71"/>
          <p:cNvGrpSpPr/>
          <p:nvPr/>
        </p:nvGrpSpPr>
        <p:grpSpPr>
          <a:xfrm>
            <a:off x="5931875" y="1901225"/>
            <a:ext cx="2153126" cy="3065375"/>
            <a:chOff x="5931875" y="1901225"/>
            <a:chExt cx="2153126" cy="3065375"/>
          </a:xfrm>
        </p:grpSpPr>
        <p:pic>
          <p:nvPicPr>
            <p:cNvPr id="681" name="Google Shape;681;p71"/>
            <p:cNvPicPr preferRelativeResize="0"/>
            <p:nvPr/>
          </p:nvPicPr>
          <p:blipFill rotWithShape="1">
            <a:blip r:embed="rId4">
              <a:alphaModFix/>
            </a:blip>
            <a:srcRect b="0" l="55683" r="0" t="0"/>
            <a:stretch/>
          </p:blipFill>
          <p:spPr>
            <a:xfrm>
              <a:off x="5931875" y="1901225"/>
              <a:ext cx="2153126" cy="306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71"/>
            <p:cNvSpPr/>
            <p:nvPr/>
          </p:nvSpPr>
          <p:spPr>
            <a:xfrm>
              <a:off x="6073425" y="3231850"/>
              <a:ext cx="899400" cy="404100"/>
            </a:xfrm>
            <a:prstGeom prst="rect">
              <a:avLst/>
            </a:prstGeom>
            <a:solidFill>
              <a:srgbClr val="FBF2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71"/>
          <p:cNvSpPr txBox="1"/>
          <p:nvPr/>
        </p:nvSpPr>
        <p:spPr>
          <a:xfrm>
            <a:off x="6339075" y="3172313"/>
            <a:ext cx="1054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</a:rPr>
              <a:t>LLM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250" y="47775"/>
            <a:ext cx="7782438" cy="49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2"/>
          <p:cNvSpPr txBox="1"/>
          <p:nvPr/>
        </p:nvSpPr>
        <p:spPr>
          <a:xfrm>
            <a:off x="141450" y="177000"/>
            <a:ext cx="6172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</a:rPr>
              <a:t>LLMStack: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A </a:t>
            </a:r>
            <a:r>
              <a:rPr b="1" lang="en" sz="2100">
                <a:solidFill>
                  <a:schemeClr val="accent1"/>
                </a:solidFill>
              </a:rPr>
              <a:t>Stack</a:t>
            </a:r>
            <a:r>
              <a:rPr lang="en" sz="2100">
                <a:solidFill>
                  <a:schemeClr val="dk2"/>
                </a:solidFill>
              </a:rPr>
              <a:t> on top of 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690" name="Google Shape;69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400" y="576825"/>
            <a:ext cx="1077002" cy="3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2"/>
          <p:cNvSpPr txBox="1"/>
          <p:nvPr/>
        </p:nvSpPr>
        <p:spPr>
          <a:xfrm>
            <a:off x="2815275" y="2113125"/>
            <a:ext cx="296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3"/>
          <p:cNvSpPr txBox="1"/>
          <p:nvPr>
            <p:ph type="title"/>
          </p:nvPr>
        </p:nvSpPr>
        <p:spPr>
          <a:xfrm>
            <a:off x="311700" y="24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Key features of </a:t>
            </a:r>
            <a:r>
              <a:rPr b="1" lang="en" sz="2500">
                <a:solidFill>
                  <a:schemeClr val="dk2"/>
                </a:solidFill>
              </a:rPr>
              <a:t>LLMStack</a:t>
            </a:r>
            <a:endParaRPr b="1" sz="2500">
              <a:solidFill>
                <a:schemeClr val="dk2"/>
              </a:solidFill>
            </a:endParaRPr>
          </a:p>
        </p:txBody>
      </p:sp>
      <p:sp>
        <p:nvSpPr>
          <p:cNvPr id="697" name="Google Shape;697;p73"/>
          <p:cNvSpPr txBox="1"/>
          <p:nvPr>
            <p:ph idx="1" type="body"/>
          </p:nvPr>
        </p:nvSpPr>
        <p:spPr>
          <a:xfrm>
            <a:off x="311700" y="1017725"/>
            <a:ext cx="75450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38761D"/>
                </a:solidFill>
              </a:rPr>
              <a:t>One-click deployable</a:t>
            </a:r>
            <a:r>
              <a:rPr lang="en"/>
              <a:t> on kubernetes via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helm install</a:t>
            </a:r>
            <a:endParaRPr/>
          </a:p>
        </p:txBody>
      </p:sp>
      <p:pic>
        <p:nvPicPr>
          <p:cNvPr id="698" name="Google Shape;698;p73"/>
          <p:cNvPicPr preferRelativeResize="0"/>
          <p:nvPr/>
        </p:nvPicPr>
        <p:blipFill rotWithShape="1">
          <a:blip r:embed="rId3">
            <a:alphaModFix/>
          </a:blip>
          <a:srcRect b="30813" l="0" r="50099" t="11879"/>
          <a:stretch/>
        </p:blipFill>
        <p:spPr>
          <a:xfrm>
            <a:off x="5495075" y="3402400"/>
            <a:ext cx="2946774" cy="16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73"/>
          <p:cNvSpPr txBox="1"/>
          <p:nvPr>
            <p:ph idx="1" type="body"/>
          </p:nvPr>
        </p:nvSpPr>
        <p:spPr>
          <a:xfrm>
            <a:off x="311700" y="2023525"/>
            <a:ext cx="4781700" cy="12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solidFill>
                  <a:srgbClr val="38761D"/>
                </a:solidFill>
              </a:rPr>
              <a:t>Optimized performance </a:t>
            </a:r>
            <a:endParaRPr b="1">
              <a:solidFill>
                <a:srgbClr val="38761D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>
                <a:solidFill>
                  <a:srgbClr val="38761D"/>
                </a:solidFill>
              </a:rPr>
              <a:t>Smart router &amp; KV cache offloading </a:t>
            </a:r>
            <a:r>
              <a:rPr b="1" lang="en">
                <a:solidFill>
                  <a:srgbClr val="595959"/>
                </a:solidFill>
              </a:rPr>
              <a:t>(LMCache)</a:t>
            </a:r>
            <a:endParaRPr b="1">
              <a:solidFill>
                <a:srgbClr val="595959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400"/>
              <a:t>Handle </a:t>
            </a:r>
            <a:r>
              <a:rPr b="1" lang="en" sz="1600">
                <a:solidFill>
                  <a:srgbClr val="6AA84F"/>
                </a:solidFill>
              </a:rPr>
              <a:t>2x</a:t>
            </a:r>
            <a:r>
              <a:rPr lang="en" sz="1400"/>
              <a:t> more QPS with lower TTFT than commercial alternative!</a:t>
            </a:r>
            <a:endParaRPr/>
          </a:p>
        </p:txBody>
      </p:sp>
      <p:sp>
        <p:nvSpPr>
          <p:cNvPr id="700" name="Google Shape;700;p73"/>
          <p:cNvSpPr txBox="1"/>
          <p:nvPr>
            <p:ph idx="1" type="body"/>
          </p:nvPr>
        </p:nvSpPr>
        <p:spPr>
          <a:xfrm>
            <a:off x="312875" y="3559375"/>
            <a:ext cx="52293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Cluster-wide </a:t>
            </a:r>
            <a:r>
              <a:rPr b="1" lang="en">
                <a:solidFill>
                  <a:srgbClr val="38761D"/>
                </a:solidFill>
              </a:rPr>
              <a:t>observability dashboard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701" name="Google Shape;70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400" y="1548100"/>
            <a:ext cx="3914448" cy="172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sponsors (funding compute!)</a:t>
            </a:r>
            <a:endParaRPr/>
          </a:p>
        </p:txBody>
      </p:sp>
      <p:sp>
        <p:nvSpPr>
          <p:cNvPr id="707" name="Google Shape;707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Google Shape;7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738" y="109381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964" y="3841586"/>
            <a:ext cx="1038650" cy="10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086" y="1160326"/>
            <a:ext cx="1125393" cy="6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00" y="1093825"/>
            <a:ext cx="845925" cy="8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4768" y="1072299"/>
            <a:ext cx="1459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0863" y="2033887"/>
            <a:ext cx="1742535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4"/>
          <p:cNvPicPr preferRelativeResize="0"/>
          <p:nvPr/>
        </p:nvPicPr>
        <p:blipFill rotWithShape="1">
          <a:blip r:embed="rId9">
            <a:alphaModFix/>
          </a:blip>
          <a:srcRect b="0" l="13878" r="12770" t="0"/>
          <a:stretch/>
        </p:blipFill>
        <p:spPr>
          <a:xfrm>
            <a:off x="2388629" y="2033886"/>
            <a:ext cx="1846477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0336" y="2077811"/>
            <a:ext cx="161834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4"/>
          <p:cNvPicPr preferRelativeResize="0"/>
          <p:nvPr/>
        </p:nvPicPr>
        <p:blipFill rotWithShape="1">
          <a:blip r:embed="rId11">
            <a:alphaModFix/>
          </a:blip>
          <a:srcRect b="26372" l="3462" r="1669" t="21394"/>
          <a:stretch/>
        </p:blipFill>
        <p:spPr>
          <a:xfrm>
            <a:off x="107609" y="3042403"/>
            <a:ext cx="1830773" cy="55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86854" y="3202014"/>
            <a:ext cx="1854730" cy="3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74"/>
          <p:cNvPicPr preferRelativeResize="0"/>
          <p:nvPr/>
        </p:nvPicPr>
        <p:blipFill rotWithShape="1">
          <a:blip r:embed="rId13">
            <a:alphaModFix/>
          </a:blip>
          <a:srcRect b="32086" l="4542" r="2762" t="33258"/>
          <a:stretch/>
        </p:blipFill>
        <p:spPr>
          <a:xfrm>
            <a:off x="7165845" y="3137807"/>
            <a:ext cx="1989072" cy="55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52000" y="3964432"/>
            <a:ext cx="1425376" cy="33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35424" y="4154085"/>
            <a:ext cx="1216225" cy="5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74838" y="390866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7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56054" y="395012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74"/>
          <p:cNvPicPr preferRelativeResize="0"/>
          <p:nvPr/>
        </p:nvPicPr>
        <p:blipFill rotWithShape="1">
          <a:blip r:embed="rId18">
            <a:alphaModFix/>
          </a:blip>
          <a:srcRect b="39753" l="10332" r="40927" t="37564"/>
          <a:stretch/>
        </p:blipFill>
        <p:spPr>
          <a:xfrm>
            <a:off x="6249800" y="1237239"/>
            <a:ext cx="2412527" cy="62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834775" y="4252474"/>
            <a:ext cx="1425367" cy="80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4"/>
          <p:cNvPicPr preferRelativeResize="0"/>
          <p:nvPr/>
        </p:nvPicPr>
        <p:blipFill rotWithShape="1">
          <a:blip r:embed="rId20">
            <a:alphaModFix/>
          </a:blip>
          <a:srcRect b="34803" l="6918" r="6926" t="34806"/>
          <a:stretch/>
        </p:blipFill>
        <p:spPr>
          <a:xfrm>
            <a:off x="6186275" y="2291375"/>
            <a:ext cx="230095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793650" y="4268388"/>
            <a:ext cx="1038650" cy="27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08500" y="390370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4"/>
          <p:cNvPicPr preferRelativeResize="0"/>
          <p:nvPr/>
        </p:nvPicPr>
        <p:blipFill rotWithShape="1">
          <a:blip r:embed="rId23">
            <a:alphaModFix/>
          </a:blip>
          <a:srcRect b="37745" l="0" r="0" t="37713"/>
          <a:stretch/>
        </p:blipFill>
        <p:spPr>
          <a:xfrm>
            <a:off x="3408400" y="3198125"/>
            <a:ext cx="160383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064987" y="2938135"/>
            <a:ext cx="1168799" cy="876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735" name="Google Shape;735;p75"/>
          <p:cNvSpPr txBox="1"/>
          <p:nvPr>
            <p:ph idx="1" type="body"/>
          </p:nvPr>
        </p:nvSpPr>
        <p:spPr>
          <a:xfrm>
            <a:off x="1490275" y="940375"/>
            <a:ext cx="6163800" cy="3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Build the </a:t>
            </a:r>
            <a:r>
              <a:rPr lang="en" sz="3000">
                <a:solidFill>
                  <a:srgbClr val="4A86E8"/>
                </a:solidFill>
              </a:rPr>
              <a:t>fastest</a:t>
            </a:r>
            <a:r>
              <a:rPr lang="en" sz="3000">
                <a:solidFill>
                  <a:schemeClr val="dk1"/>
                </a:solidFill>
              </a:rPr>
              <a:t> and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</a:rPr>
              <a:t>easiest-to-use</a:t>
            </a:r>
            <a:r>
              <a:rPr lang="en" sz="3000">
                <a:solidFill>
                  <a:schemeClr val="dk1"/>
                </a:solidFill>
              </a:rPr>
              <a:t> open-source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LLM inference &amp; serving engine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736" name="Google Shape;73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76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634807" y="263725"/>
            <a:ext cx="1874324" cy="7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14" y="3021675"/>
            <a:ext cx="349263" cy="349262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6"/>
          <p:cNvSpPr txBox="1"/>
          <p:nvPr/>
        </p:nvSpPr>
        <p:spPr>
          <a:xfrm>
            <a:off x="866875" y="2996188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4" name="Google Shape;744;p76"/>
          <p:cNvSpPr txBox="1"/>
          <p:nvPr/>
        </p:nvSpPr>
        <p:spPr>
          <a:xfrm>
            <a:off x="2062900" y="1192474"/>
            <a:ext cx="50181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Building the </a:t>
            </a:r>
            <a:r>
              <a:rPr lang="en" sz="24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fastest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n" sz="24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easiest-to-use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open-source LLM inference &amp; serving engine!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745" name="Google Shape;745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6" name="Google Shape;74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6113" y="3119650"/>
            <a:ext cx="327875" cy="3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6"/>
          <p:cNvSpPr txBox="1"/>
          <p:nvPr/>
        </p:nvSpPr>
        <p:spPr>
          <a:xfrm>
            <a:off x="5362675" y="30849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https://twitter.com/vllm_project</a:t>
            </a:r>
            <a:endParaRPr u="sng"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48" name="Google Shape;748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5463" y="3563225"/>
            <a:ext cx="329184" cy="329184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6"/>
          <p:cNvSpPr txBox="1"/>
          <p:nvPr/>
        </p:nvSpPr>
        <p:spPr>
          <a:xfrm>
            <a:off x="5362675" y="35151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https://opencollective.com/vllm</a:t>
            </a:r>
            <a:endParaRPr u="sng"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0" name="Google Shape;750;p76"/>
          <p:cNvSpPr txBox="1"/>
          <p:nvPr/>
        </p:nvSpPr>
        <p:spPr>
          <a:xfrm>
            <a:off x="856175" y="3552087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https://slack.vllm.ai</a:t>
            </a:r>
            <a:endParaRPr b="1" u="sng"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51" name="Google Shape;751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624" y="3573450"/>
            <a:ext cx="327875" cy="3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/>
          <p:nvPr/>
        </p:nvSpPr>
        <p:spPr>
          <a:xfrm>
            <a:off x="1086925" y="1750725"/>
            <a:ext cx="6991200" cy="2311200"/>
          </a:xfrm>
          <a:prstGeom prst="foldedCorner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(1):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/>
              <a:t> class</a:t>
            </a:r>
            <a:endParaRPr/>
          </a:p>
        </p:txBody>
      </p:sp>
      <p:sp>
        <p:nvSpPr>
          <p:cNvPr id="152" name="Google Shape;152;p32"/>
          <p:cNvSpPr txBox="1"/>
          <p:nvPr/>
        </p:nvSpPr>
        <p:spPr>
          <a:xfrm>
            <a:off x="839700" y="1747800"/>
            <a:ext cx="75918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u="sng">
                <a:solidFill>
                  <a:srgbClr val="00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endParaRPr sz="1600">
              <a:solidFill>
                <a:srgbClr val="A64D7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Example prompts.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prompts = [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"Hello, my name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"The capital of France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an LLM with HF model name.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 =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(model=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"meta-llama/Meta-Llama-3.1-8B"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Generate texts from the prompts. 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llm.generate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(prompts) </a:t>
            </a:r>
            <a:r>
              <a:rPr i="1" lang="en" sz="1600">
                <a:solidFill>
                  <a:srgbClr val="AAAAA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also llm.chat(messages)]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32"/>
          <p:cNvSpPr/>
          <p:nvPr/>
        </p:nvSpPr>
        <p:spPr>
          <a:xfrm>
            <a:off x="839700" y="919825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Python interface for offline batched inference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(2): OpenAI-compatible server</a:t>
            </a:r>
            <a:endParaRPr/>
          </a:p>
        </p:txBody>
      </p:sp>
      <p:sp>
        <p:nvSpPr>
          <p:cNvPr id="160" name="Google Shape;160;p33"/>
          <p:cNvSpPr txBox="1"/>
          <p:nvPr/>
        </p:nvSpPr>
        <p:spPr>
          <a:xfrm>
            <a:off x="727025" y="2096400"/>
            <a:ext cx="81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vllm serve meta-llama/Meta-Llama-3.1-8B</a:t>
            </a:r>
            <a:endParaRPr>
              <a:solidFill>
                <a:srgbClr val="9966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727024" y="2940475"/>
            <a:ext cx="58761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curl http://localhost:8000/v1/completions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-H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"Content-Type: application/json"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-d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'{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"model": "meta-llama/Meta-Llama-3.1-8B",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"prompt": "San Francisco is a",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"max_tokens": 7,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"temperature": 0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}'</a:t>
            </a:r>
            <a:endParaRPr>
              <a:solidFill>
                <a:srgbClr val="9966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2" name="Google Shape;162;p33"/>
          <p:cNvSpPr/>
          <p:nvPr/>
        </p:nvSpPr>
        <p:spPr>
          <a:xfrm>
            <a:off x="839700" y="989400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FastAPI-based server for online serving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33"/>
          <p:cNvSpPr/>
          <p:nvPr/>
        </p:nvSpPr>
        <p:spPr>
          <a:xfrm>
            <a:off x="824249" y="1772825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33"/>
          <p:cNvSpPr/>
          <p:nvPr/>
        </p:nvSpPr>
        <p:spPr>
          <a:xfrm>
            <a:off x="824249" y="2647950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Client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5" name="Google Shape;1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vLLM V1</a:t>
            </a:r>
            <a:endParaRPr sz="7000"/>
          </a:p>
        </p:txBody>
      </p:sp>
      <p:sp>
        <p:nvSpPr>
          <p:cNvPr id="171" name="Google Shape;17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Woosuk Kwon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vLLM V1?</a:t>
            </a:r>
            <a:endParaRPr/>
          </a:p>
        </p:txBody>
      </p:sp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Re-architect</a:t>
            </a:r>
            <a:r>
              <a:rPr lang="en" sz="2800"/>
              <a:t> the </a:t>
            </a:r>
            <a:r>
              <a:rPr lang="en" sz="2800">
                <a:solidFill>
                  <a:srgbClr val="CC0100"/>
                </a:solidFill>
              </a:rPr>
              <a:t>“core”</a:t>
            </a:r>
            <a:r>
              <a:rPr lang="en" sz="2800"/>
              <a:t> of vLLM</a:t>
            </a:r>
            <a:endParaRPr sz="2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/>
              <a:t>based on the </a:t>
            </a:r>
            <a:r>
              <a:rPr lang="en" sz="2800">
                <a:solidFill>
                  <a:schemeClr val="accent1"/>
                </a:solidFill>
              </a:rPr>
              <a:t>lessons from V0 </a:t>
            </a:r>
            <a:r>
              <a:rPr lang="en" sz="2800"/>
              <a:t>(current version)</a:t>
            </a:r>
            <a:endParaRPr sz="2800"/>
          </a:p>
        </p:txBody>
      </p:sp>
      <p:sp>
        <p:nvSpPr>
          <p:cNvPr id="178" name="Google Shape;17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35"/>
          <p:cNvSpPr/>
          <p:nvPr/>
        </p:nvSpPr>
        <p:spPr>
          <a:xfrm>
            <a:off x="814900" y="3093500"/>
            <a:ext cx="3480600" cy="167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User-level APIs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Models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GPU Kernels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Utility functions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...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35"/>
          <p:cNvSpPr/>
          <p:nvPr/>
        </p:nvSpPr>
        <p:spPr>
          <a:xfrm>
            <a:off x="4848500" y="3093500"/>
            <a:ext cx="3480600" cy="167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Scheduler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Memory Manager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Model Runner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API 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...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1" name="Google Shape;181;p35"/>
          <p:cNvSpPr/>
          <p:nvPr/>
        </p:nvSpPr>
        <p:spPr>
          <a:xfrm>
            <a:off x="1560550" y="2596825"/>
            <a:ext cx="1989300" cy="393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Unchanged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2" name="Google Shape;182;p35"/>
          <p:cNvSpPr/>
          <p:nvPr/>
        </p:nvSpPr>
        <p:spPr>
          <a:xfrm>
            <a:off x="5594150" y="2596825"/>
            <a:ext cx="1989300" cy="393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hanged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vLLM V1?</a:t>
            </a:r>
            <a:endParaRPr/>
          </a:p>
        </p:txBody>
      </p:sp>
      <p:sp>
        <p:nvSpPr>
          <p:cNvPr id="188" name="Google Shape;188;p36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Main g</a:t>
            </a:r>
            <a:r>
              <a:rPr lang="en" sz="2200"/>
              <a:t>oals:</a:t>
            </a:r>
            <a:endParaRPr sz="22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</a:t>
            </a:r>
            <a:r>
              <a:rPr lang="en" sz="1800"/>
              <a:t>imple &amp; </a:t>
            </a:r>
            <a:r>
              <a:rPr lang="en" sz="1800">
                <a:solidFill>
                  <a:schemeClr val="accent1"/>
                </a:solidFill>
              </a:rPr>
              <a:t>easy-to-hack </a:t>
            </a:r>
            <a:r>
              <a:rPr lang="en" sz="1800"/>
              <a:t>codebase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High performance with </a:t>
            </a:r>
            <a:r>
              <a:rPr lang="en" sz="1800">
                <a:solidFill>
                  <a:schemeClr val="accent1"/>
                </a:solidFill>
              </a:rPr>
              <a:t>near-zero CPU overheads</a:t>
            </a:r>
            <a:endParaRPr sz="1800"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accent1"/>
                </a:solidFill>
              </a:rPr>
              <a:t>Combining</a:t>
            </a:r>
            <a:r>
              <a:rPr lang="en" sz="1800">
                <a:solidFill>
                  <a:schemeClr val="accent1"/>
                </a:solidFill>
              </a:rPr>
              <a:t> all key optimizations</a:t>
            </a:r>
            <a:r>
              <a:rPr lang="en" sz="1800"/>
              <a:t> &amp; enabling them by default</a:t>
            </a:r>
            <a:endParaRPr sz="1800"/>
          </a:p>
        </p:txBody>
      </p:sp>
      <p:sp>
        <p:nvSpPr>
          <p:cNvPr id="189" name="Google Shape;1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